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9" r:id="rId2"/>
    <p:sldId id="260" r:id="rId3"/>
    <p:sldId id="271" r:id="rId4"/>
    <p:sldId id="267" r:id="rId5"/>
    <p:sldId id="269" r:id="rId6"/>
    <p:sldId id="265" r:id="rId7"/>
    <p:sldId id="272" r:id="rId8"/>
    <p:sldId id="277" r:id="rId9"/>
    <p:sldId id="290" r:id="rId10"/>
    <p:sldId id="281" r:id="rId11"/>
    <p:sldId id="304" r:id="rId12"/>
    <p:sldId id="295" r:id="rId13"/>
    <p:sldId id="416" r:id="rId14"/>
    <p:sldId id="282" r:id="rId15"/>
    <p:sldId id="305" r:id="rId16"/>
    <p:sldId id="296" r:id="rId17"/>
    <p:sldId id="417" r:id="rId18"/>
    <p:sldId id="418" r:id="rId19"/>
    <p:sldId id="419" r:id="rId20"/>
    <p:sldId id="283" r:id="rId21"/>
    <p:sldId id="306" r:id="rId22"/>
    <p:sldId id="383" r:id="rId23"/>
    <p:sldId id="420" r:id="rId24"/>
    <p:sldId id="421" r:id="rId25"/>
    <p:sldId id="284" r:id="rId26"/>
    <p:sldId id="307" r:id="rId27"/>
    <p:sldId id="298" r:id="rId28"/>
    <p:sldId id="422" r:id="rId29"/>
    <p:sldId id="424" r:id="rId30"/>
    <p:sldId id="285" r:id="rId31"/>
    <p:sldId id="308" r:id="rId32"/>
    <p:sldId id="299" r:id="rId33"/>
    <p:sldId id="425" r:id="rId34"/>
    <p:sldId id="426" r:id="rId35"/>
    <p:sldId id="286" r:id="rId36"/>
    <p:sldId id="309" r:id="rId37"/>
    <p:sldId id="300" r:id="rId38"/>
    <p:sldId id="427" r:id="rId39"/>
    <p:sldId id="263" r:id="rId40"/>
  </p:sldIdLst>
  <p:sldSz cx="12192000" cy="6858000"/>
  <p:notesSz cx="6858000" cy="9144000"/>
  <p:custDataLst>
    <p:tags r:id="rId41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BDB"/>
    <a:srgbClr val="00B0F0"/>
    <a:srgbClr val="203864"/>
    <a:srgbClr val="5BCFF1"/>
    <a:srgbClr val="0047D6"/>
    <a:srgbClr val="D67E3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734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0" Type="http://schemas.openxmlformats.org/officeDocument/2006/relationships/slide" Target="slides/slide19.xml"/><Relationship Id="rId41" Type="http://schemas.openxmlformats.org/officeDocument/2006/relationships/tags" Target="tags/tag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组合 22"/>
          <p:cNvGrpSpPr/>
          <p:nvPr userDrawn="1"/>
        </p:nvGrpSpPr>
        <p:grpSpPr>
          <a:xfrm>
            <a:off x="6230609" y="791989"/>
            <a:ext cx="8111390" cy="6119159"/>
            <a:chOff x="6230609" y="791989"/>
            <a:chExt cx="8111390" cy="6119159"/>
          </a:xfrm>
        </p:grpSpPr>
        <p:sp>
          <p:nvSpPr>
            <p:cNvPr id="24" name="矩形: 圆角 23"/>
            <p:cNvSpPr/>
            <p:nvPr/>
          </p:nvSpPr>
          <p:spPr>
            <a:xfrm rot="19504256">
              <a:off x="6230609" y="791989"/>
              <a:ext cx="8111390" cy="2835583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  <a:alpha val="5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矩形: 圆角 24"/>
            <p:cNvSpPr/>
            <p:nvPr/>
          </p:nvSpPr>
          <p:spPr>
            <a:xfrm rot="19504256">
              <a:off x="11279294" y="5733389"/>
              <a:ext cx="2111374" cy="1177759"/>
            </a:xfrm>
            <a:prstGeom prst="roundRect">
              <a:avLst>
                <a:gd name="adj" fmla="val 50000"/>
              </a:avLst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6" name="矩形: 圆角 25"/>
          <p:cNvSpPr/>
          <p:nvPr userDrawn="1"/>
        </p:nvSpPr>
        <p:spPr>
          <a:xfrm rot="19504256">
            <a:off x="-3001204" y="2138091"/>
            <a:ext cx="8237411" cy="4594963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100000">
                <a:srgbClr val="0047D6"/>
              </a:gs>
              <a:gs pos="0">
                <a:srgbClr val="00B0F0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椭圆 26"/>
          <p:cNvSpPr/>
          <p:nvPr userDrawn="1"/>
        </p:nvSpPr>
        <p:spPr>
          <a:xfrm>
            <a:off x="494899" y="1277947"/>
            <a:ext cx="4253703" cy="4253703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8" name="组合 27"/>
          <p:cNvGrpSpPr/>
          <p:nvPr userDrawn="1"/>
        </p:nvGrpSpPr>
        <p:grpSpPr>
          <a:xfrm>
            <a:off x="519862" y="-1944"/>
            <a:ext cx="11736736" cy="6236748"/>
            <a:chOff x="519862" y="-1944"/>
            <a:chExt cx="11736736" cy="6236748"/>
          </a:xfrm>
        </p:grpSpPr>
        <p:grpSp>
          <p:nvGrpSpPr>
            <p:cNvPr id="29" name="组合 28"/>
            <p:cNvGrpSpPr/>
            <p:nvPr/>
          </p:nvGrpSpPr>
          <p:grpSpPr>
            <a:xfrm>
              <a:off x="3058782" y="5658897"/>
              <a:ext cx="1235428" cy="575907"/>
              <a:chOff x="3058782" y="5658897"/>
              <a:chExt cx="1235428" cy="575907"/>
            </a:xfrm>
          </p:grpSpPr>
          <p:sp>
            <p:nvSpPr>
              <p:cNvPr id="41" name="矩形: 圆角 40"/>
              <p:cNvSpPr/>
              <p:nvPr/>
            </p:nvSpPr>
            <p:spPr>
              <a:xfrm rot="19504256">
                <a:off x="3058782" y="6071784"/>
                <a:ext cx="1033096" cy="163020"/>
              </a:xfrm>
              <a:prstGeom prst="roundRect">
                <a:avLst>
                  <a:gd name="adj" fmla="val 50000"/>
                </a:avLst>
              </a:prstGeom>
              <a:solidFill>
                <a:srgbClr val="5BCFF1">
                  <a:alpha val="58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2" name="矩形: 圆角 41"/>
              <p:cNvSpPr/>
              <p:nvPr/>
            </p:nvSpPr>
            <p:spPr>
              <a:xfrm rot="19504256">
                <a:off x="4034984" y="5658897"/>
                <a:ext cx="259226" cy="163020"/>
              </a:xfrm>
              <a:prstGeom prst="roundRect">
                <a:avLst>
                  <a:gd name="adj" fmla="val 50000"/>
                </a:avLst>
              </a:prstGeom>
              <a:solidFill>
                <a:srgbClr val="5BCFF1">
                  <a:alpha val="58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30" name="组合 29"/>
            <p:cNvGrpSpPr/>
            <p:nvPr/>
          </p:nvGrpSpPr>
          <p:grpSpPr>
            <a:xfrm>
              <a:off x="7705829" y="575794"/>
              <a:ext cx="1568397" cy="672499"/>
              <a:chOff x="3025852" y="5457641"/>
              <a:chExt cx="1568397" cy="672499"/>
            </a:xfrm>
          </p:grpSpPr>
          <p:sp>
            <p:nvSpPr>
              <p:cNvPr id="39" name="矩形: 圆角 38"/>
              <p:cNvSpPr/>
              <p:nvPr/>
            </p:nvSpPr>
            <p:spPr>
              <a:xfrm rot="19504256">
                <a:off x="3025852" y="5967120"/>
                <a:ext cx="1398697" cy="163020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85000"/>
                  <a:alpha val="58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0" name="矩形: 圆角 39"/>
              <p:cNvSpPr/>
              <p:nvPr/>
            </p:nvSpPr>
            <p:spPr>
              <a:xfrm rot="19504256">
                <a:off x="4335023" y="5457641"/>
                <a:ext cx="259226" cy="163020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85000"/>
                  <a:alpha val="58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31" name="组合 30"/>
            <p:cNvGrpSpPr/>
            <p:nvPr/>
          </p:nvGrpSpPr>
          <p:grpSpPr>
            <a:xfrm>
              <a:off x="519862" y="469915"/>
              <a:ext cx="1568397" cy="672499"/>
              <a:chOff x="3025852" y="5457641"/>
              <a:chExt cx="1568397" cy="672499"/>
            </a:xfrm>
          </p:grpSpPr>
          <p:sp>
            <p:nvSpPr>
              <p:cNvPr id="37" name="矩形: 圆角 36"/>
              <p:cNvSpPr/>
              <p:nvPr/>
            </p:nvSpPr>
            <p:spPr>
              <a:xfrm rot="19504256">
                <a:off x="3025852" y="5967120"/>
                <a:ext cx="1398697" cy="163020"/>
              </a:xfrm>
              <a:prstGeom prst="roundRect">
                <a:avLst>
                  <a:gd name="adj" fmla="val 50000"/>
                </a:avLst>
              </a:prstGeom>
              <a:solidFill>
                <a:srgbClr val="5BCFF1">
                  <a:alpha val="58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8" name="矩形: 圆角 37"/>
              <p:cNvSpPr/>
              <p:nvPr/>
            </p:nvSpPr>
            <p:spPr>
              <a:xfrm rot="19504256">
                <a:off x="4335023" y="5457641"/>
                <a:ext cx="259226" cy="163020"/>
              </a:xfrm>
              <a:prstGeom prst="roundRect">
                <a:avLst>
                  <a:gd name="adj" fmla="val 50000"/>
                </a:avLst>
              </a:prstGeom>
              <a:solidFill>
                <a:srgbClr val="5BCFF1">
                  <a:alpha val="58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2" name="平行四边形 31"/>
            <p:cNvSpPr/>
            <p:nvPr/>
          </p:nvSpPr>
          <p:spPr>
            <a:xfrm rot="8849703">
              <a:off x="10735875" y="-1944"/>
              <a:ext cx="1520723" cy="202895"/>
            </a:xfrm>
            <a:prstGeom prst="parallelogram">
              <a:avLst/>
            </a:prstGeom>
            <a:solidFill>
              <a:srgbClr val="005BD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平行四边形 32"/>
            <p:cNvSpPr/>
            <p:nvPr/>
          </p:nvSpPr>
          <p:spPr>
            <a:xfrm rot="8849703">
              <a:off x="7650043" y="290449"/>
              <a:ext cx="2238831" cy="101562"/>
            </a:xfrm>
            <a:prstGeom prst="parallelogram">
              <a:avLst/>
            </a:prstGeom>
            <a:solidFill>
              <a:srgbClr val="005BD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4" name="组合 33"/>
            <p:cNvGrpSpPr/>
            <p:nvPr/>
          </p:nvGrpSpPr>
          <p:grpSpPr>
            <a:xfrm>
              <a:off x="10407877" y="987204"/>
              <a:ext cx="828250" cy="434846"/>
              <a:chOff x="3099249" y="5928580"/>
              <a:chExt cx="828250" cy="434846"/>
            </a:xfrm>
          </p:grpSpPr>
          <p:sp>
            <p:nvSpPr>
              <p:cNvPr id="35" name="矩形: 圆角 34"/>
              <p:cNvSpPr/>
              <p:nvPr/>
            </p:nvSpPr>
            <p:spPr>
              <a:xfrm rot="19504256">
                <a:off x="3099249" y="6200406"/>
                <a:ext cx="583812" cy="163020"/>
              </a:xfrm>
              <a:prstGeom prst="roundRect">
                <a:avLst>
                  <a:gd name="adj" fmla="val 50000"/>
                </a:avLst>
              </a:prstGeom>
              <a:solidFill>
                <a:srgbClr val="5BCFF1">
                  <a:alpha val="58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6" name="矩形: 圆角 35"/>
              <p:cNvSpPr/>
              <p:nvPr/>
            </p:nvSpPr>
            <p:spPr>
              <a:xfrm rot="19504256">
                <a:off x="3668273" y="5928580"/>
                <a:ext cx="259226" cy="163020"/>
              </a:xfrm>
              <a:prstGeom prst="roundRect">
                <a:avLst>
                  <a:gd name="adj" fmla="val 50000"/>
                </a:avLst>
              </a:prstGeom>
              <a:solidFill>
                <a:srgbClr val="5BCFF1">
                  <a:alpha val="58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pic>
        <p:nvPicPr>
          <p:cNvPr id="43" name="图片 4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839" y="1277947"/>
            <a:ext cx="3936763" cy="395707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矩形: 圆角 48"/>
          <p:cNvSpPr/>
          <p:nvPr userDrawn="1"/>
        </p:nvSpPr>
        <p:spPr>
          <a:xfrm>
            <a:off x="1524000" y="-1600200"/>
            <a:ext cx="2286000" cy="6248400"/>
          </a:xfrm>
          <a:prstGeom prst="roundRect">
            <a:avLst>
              <a:gd name="adj" fmla="val 50000"/>
            </a:avLst>
          </a:prstGeom>
          <a:gradFill>
            <a:gsLst>
              <a:gs pos="100000">
                <a:srgbClr val="0047D6"/>
              </a:gs>
              <a:gs pos="0">
                <a:srgbClr val="00B0F0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+mj-ea"/>
              <a:ea typeface="+mj-ea"/>
            </a:endParaRPr>
          </a:p>
        </p:txBody>
      </p:sp>
      <p:sp>
        <p:nvSpPr>
          <p:cNvPr id="50" name="椭圆 49"/>
          <p:cNvSpPr/>
          <p:nvPr userDrawn="1"/>
        </p:nvSpPr>
        <p:spPr>
          <a:xfrm>
            <a:off x="4066960" y="2252436"/>
            <a:ext cx="406400" cy="406400"/>
          </a:xfrm>
          <a:prstGeom prst="ellipse">
            <a:avLst/>
          </a:prstGeom>
          <a:gradFill>
            <a:gsLst>
              <a:gs pos="100000">
                <a:srgbClr val="0047D6"/>
              </a:gs>
              <a:gs pos="0">
                <a:srgbClr val="00B0F0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>
              <a:latin typeface="+mj-ea"/>
              <a:ea typeface="+mj-ea"/>
            </a:endParaRPr>
          </a:p>
        </p:txBody>
      </p:sp>
      <p:sp>
        <p:nvSpPr>
          <p:cNvPr id="51" name="椭圆 50"/>
          <p:cNvSpPr/>
          <p:nvPr userDrawn="1"/>
        </p:nvSpPr>
        <p:spPr>
          <a:xfrm>
            <a:off x="657440" y="5130800"/>
            <a:ext cx="203200" cy="203200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>
              <a:latin typeface="+mj-ea"/>
              <a:ea typeface="+mj-ea"/>
            </a:endParaRPr>
          </a:p>
        </p:txBody>
      </p:sp>
      <p:sp>
        <p:nvSpPr>
          <p:cNvPr id="52" name="椭圆 51"/>
          <p:cNvSpPr/>
          <p:nvPr userDrawn="1"/>
        </p:nvSpPr>
        <p:spPr>
          <a:xfrm>
            <a:off x="1846402" y="1252793"/>
            <a:ext cx="406400" cy="40640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>
              <a:latin typeface="+mj-ea"/>
              <a:ea typeface="+mj-ea"/>
            </a:endParaRPr>
          </a:p>
        </p:txBody>
      </p:sp>
      <p:grpSp>
        <p:nvGrpSpPr>
          <p:cNvPr id="53" name="组合 52"/>
          <p:cNvGrpSpPr/>
          <p:nvPr userDrawn="1"/>
        </p:nvGrpSpPr>
        <p:grpSpPr>
          <a:xfrm>
            <a:off x="860640" y="2266950"/>
            <a:ext cx="3612720" cy="3612720"/>
            <a:chOff x="860640" y="2266950"/>
            <a:chExt cx="3612720" cy="3612720"/>
          </a:xfrm>
        </p:grpSpPr>
        <p:sp>
          <p:nvSpPr>
            <p:cNvPr id="54" name="椭圆 53"/>
            <p:cNvSpPr/>
            <p:nvPr/>
          </p:nvSpPr>
          <p:spPr>
            <a:xfrm>
              <a:off x="860640" y="2266950"/>
              <a:ext cx="3612720" cy="3612720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 dirty="0">
                <a:latin typeface="+mj-ea"/>
                <a:ea typeface="+mj-ea"/>
              </a:endParaRPr>
            </a:p>
          </p:txBody>
        </p:sp>
        <p:sp>
          <p:nvSpPr>
            <p:cNvPr id="55" name="文本框 54"/>
            <p:cNvSpPr txBox="1"/>
            <p:nvPr/>
          </p:nvSpPr>
          <p:spPr>
            <a:xfrm>
              <a:off x="1352283" y="4223644"/>
              <a:ext cx="2629433" cy="523220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square" rtlCol="0">
              <a:spAutoFit/>
            </a:bodyPr>
            <a:lstStyle/>
            <a:p>
              <a:pPr marL="0" marR="0" lvl="0" indent="0" algn="dist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1" i="0" u="none" strike="noStrike" kern="1200" cap="none" spc="0" normalizeH="0" baseline="0" noProof="0" dirty="0">
                  <a:ln>
                    <a:noFill/>
                  </a:ln>
                  <a:gradFill>
                    <a:gsLst>
                      <a:gs pos="100000">
                        <a:srgbClr val="0047D6"/>
                      </a:gs>
                      <a:gs pos="0">
                        <a:srgbClr val="00B0F0"/>
                      </a:gs>
                    </a:gsLst>
                    <a:path path="circle">
                      <a:fillToRect l="100000" t="100000"/>
                    </a:path>
                  </a:gradFill>
                  <a:effectLst/>
                  <a:uLnTx/>
                  <a:uFillTx/>
                  <a:latin typeface="+mj-ea"/>
                  <a:ea typeface="+mj-ea"/>
                  <a:sym typeface="iekie jianyuanti" panose="02010601030101010101" pitchFamily="2" charset="-122"/>
                </a:rPr>
                <a:t>CONTENTS</a:t>
              </a:r>
            </a:p>
          </p:txBody>
        </p:sp>
        <p:sp>
          <p:nvSpPr>
            <p:cNvPr id="56" name="文本框 55"/>
            <p:cNvSpPr txBox="1"/>
            <p:nvPr/>
          </p:nvSpPr>
          <p:spPr>
            <a:xfrm>
              <a:off x="1916350" y="3183334"/>
              <a:ext cx="1501300" cy="830997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square" rtlCol="0">
              <a:spAutoFit/>
            </a:bodyPr>
            <a:lstStyle/>
            <a:p>
              <a:pPr marL="0" marR="0" lvl="0" indent="0" algn="dist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4800" b="1" i="0" u="none" strike="noStrike" kern="1200" cap="none" spc="0" normalizeH="0" baseline="0" noProof="0" dirty="0">
                  <a:ln>
                    <a:noFill/>
                  </a:ln>
                  <a:gradFill>
                    <a:gsLst>
                      <a:gs pos="100000">
                        <a:srgbClr val="0047D6"/>
                      </a:gs>
                      <a:gs pos="0">
                        <a:srgbClr val="00B0F0"/>
                      </a:gs>
                    </a:gsLst>
                    <a:path path="circle">
                      <a:fillToRect l="100000" t="100000"/>
                    </a:path>
                  </a:gradFill>
                  <a:effectLst/>
                  <a:uLnTx/>
                  <a:uFillTx/>
                  <a:latin typeface="+mj-ea"/>
                  <a:ea typeface="+mj-ea"/>
                  <a:sym typeface="iekie jianyuanti" panose="02010601030101010101" pitchFamily="2" charset="-122"/>
                </a:rPr>
                <a:t>目录</a:t>
              </a:r>
              <a:endParaRPr kumimoji="0" lang="en-US" altLang="zh-CN" sz="4800" b="1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100000">
                      <a:srgbClr val="0047D6"/>
                    </a:gs>
                    <a:gs pos="0">
                      <a:srgbClr val="00B0F0"/>
                    </a:gs>
                  </a:gsLst>
                  <a:path path="circle">
                    <a:fillToRect l="100000" t="100000"/>
                  </a:path>
                </a:gradFill>
                <a:effectLst/>
                <a:uLnTx/>
                <a:uFillTx/>
                <a:latin typeface="+mj-ea"/>
                <a:ea typeface="+mj-ea"/>
                <a:sym typeface="iekie jianyuanti" panose="02010601030101010101" pitchFamily="2" charset="-122"/>
              </a:endParaRPr>
            </a:p>
          </p:txBody>
        </p:sp>
      </p:grpSp>
      <p:grpSp>
        <p:nvGrpSpPr>
          <p:cNvPr id="57" name="组合 56"/>
          <p:cNvGrpSpPr/>
          <p:nvPr userDrawn="1"/>
        </p:nvGrpSpPr>
        <p:grpSpPr>
          <a:xfrm flipH="1">
            <a:off x="11076250" y="-174469"/>
            <a:ext cx="916620" cy="9145903"/>
            <a:chOff x="10064216" y="-647700"/>
            <a:chExt cx="1515109" cy="9887336"/>
          </a:xfrm>
        </p:grpSpPr>
        <p:sp>
          <p:nvSpPr>
            <p:cNvPr id="58" name="矩形: 圆角 57"/>
            <p:cNvSpPr/>
            <p:nvPr/>
          </p:nvSpPr>
          <p:spPr>
            <a:xfrm rot="5400000">
              <a:off x="7501767" y="6033775"/>
              <a:ext cx="5768311" cy="643412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47D6"/>
                </a:gs>
                <a:gs pos="0">
                  <a:srgbClr val="00B0F0"/>
                </a:gs>
              </a:gsLst>
              <a:path path="circle">
                <a:fillToRect l="100000" t="10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ea"/>
                <a:ea typeface="+mj-ea"/>
              </a:endParaRPr>
            </a:p>
          </p:txBody>
        </p:sp>
        <p:sp>
          <p:nvSpPr>
            <p:cNvPr id="59" name="矩形: 圆角 58"/>
            <p:cNvSpPr/>
            <p:nvPr/>
          </p:nvSpPr>
          <p:spPr>
            <a:xfrm rot="5400000">
              <a:off x="8885993" y="1402219"/>
              <a:ext cx="4743250" cy="643412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ea"/>
                <a:ea typeface="+mj-ea"/>
              </a:endParaRPr>
            </a:p>
          </p:txBody>
        </p:sp>
        <p:sp>
          <p:nvSpPr>
            <p:cNvPr id="60" name="矩形: 圆角 59"/>
            <p:cNvSpPr/>
            <p:nvPr/>
          </p:nvSpPr>
          <p:spPr>
            <a:xfrm rot="5400000">
              <a:off x="9915541" y="2415625"/>
              <a:ext cx="940762" cy="643412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+mj-ea"/>
                <a:ea typeface="+mj-ea"/>
              </a:endParaRPr>
            </a:p>
          </p:txBody>
        </p:sp>
        <p:sp>
          <p:nvSpPr>
            <p:cNvPr id="61" name="矩形: 圆角 60"/>
            <p:cNvSpPr/>
            <p:nvPr/>
          </p:nvSpPr>
          <p:spPr>
            <a:xfrm rot="5400000">
              <a:off x="10713122" y="4616603"/>
              <a:ext cx="1088993" cy="643412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47D6"/>
                </a:gs>
                <a:gs pos="0">
                  <a:srgbClr val="00B0F0"/>
                </a:gs>
              </a:gsLst>
              <a:path path="circle">
                <a:fillToRect l="100000" t="10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ea"/>
                <a:ea typeface="+mj-ea"/>
              </a:endParaRPr>
            </a:p>
          </p:txBody>
        </p:sp>
      </p:grpSp>
      <p:sp>
        <p:nvSpPr>
          <p:cNvPr id="62" name="椭圆 61"/>
          <p:cNvSpPr/>
          <p:nvPr userDrawn="1"/>
        </p:nvSpPr>
        <p:spPr>
          <a:xfrm>
            <a:off x="1378595" y="5232400"/>
            <a:ext cx="449943" cy="449943"/>
          </a:xfrm>
          <a:prstGeom prst="ellipse">
            <a:avLst/>
          </a:prstGeom>
          <a:gradFill>
            <a:gsLst>
              <a:gs pos="100000">
                <a:srgbClr val="0047D6"/>
              </a:gs>
              <a:gs pos="0">
                <a:srgbClr val="00B0F0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>
              <a:latin typeface="+mj-ea"/>
              <a:ea typeface="+mj-ea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 userDrawn="1"/>
        </p:nvGrpSpPr>
        <p:grpSpPr>
          <a:xfrm>
            <a:off x="-437248" y="148885"/>
            <a:ext cx="1197536" cy="322277"/>
            <a:chOff x="-581087" y="107789"/>
            <a:chExt cx="1669107" cy="449184"/>
          </a:xfrm>
        </p:grpSpPr>
        <p:sp>
          <p:nvSpPr>
            <p:cNvPr id="9" name="矩形: 圆角 8"/>
            <p:cNvSpPr/>
            <p:nvPr/>
          </p:nvSpPr>
          <p:spPr>
            <a:xfrm>
              <a:off x="-581087" y="107789"/>
              <a:ext cx="939932" cy="449184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: 圆角 9"/>
            <p:cNvSpPr/>
            <p:nvPr/>
          </p:nvSpPr>
          <p:spPr>
            <a:xfrm>
              <a:off x="412633" y="107789"/>
              <a:ext cx="675387" cy="449184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47D6"/>
                </a:gs>
                <a:gs pos="0">
                  <a:srgbClr val="00B0F0"/>
                </a:gs>
              </a:gsLst>
              <a:path path="circle">
                <a:fillToRect l="100000" t="10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microsoft.com/office/2007/relationships/hdphoto" Target="../media/hdphoto7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microsoft.com/office/2007/relationships/hdphoto" Target="../media/hdphoto8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microsoft.com/office/2007/relationships/hdphoto" Target="../media/hdphoto9.wdp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microsoft.com/office/2007/relationships/hdphoto" Target="../media/hdphoto10.wdp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3" Type="http://schemas.microsoft.com/office/2007/relationships/hdphoto" Target="../media/hdphoto11.wdp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3" Type="http://schemas.microsoft.com/office/2007/relationships/hdphoto" Target="../media/hdphoto12.wdp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3" Type="http://schemas.microsoft.com/office/2007/relationships/hdphoto" Target="../media/hdphoto13.wdp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3" Type="http://schemas.microsoft.com/office/2007/relationships/hdphoto" Target="../media/hdphoto14.wdp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3" Type="http://schemas.microsoft.com/office/2007/relationships/hdphoto" Target="../media/hdphoto15.wdp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5" Type="http://schemas.microsoft.com/office/2007/relationships/hdphoto" Target="../media/hdphoto2.wdp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5.xml"/><Relationship Id="rId1" Type="http://schemas.openxmlformats.org/officeDocument/2006/relationships/tags" Target="../tags/tag4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6307344" y="4599386"/>
            <a:ext cx="3896971" cy="603386"/>
          </a:xfrm>
          <a:prstGeom prst="rect">
            <a:avLst/>
          </a:prstGeom>
          <a:gradFill>
            <a:gsLst>
              <a:gs pos="100000">
                <a:srgbClr val="0047D6"/>
              </a:gs>
              <a:gs pos="0">
                <a:srgbClr val="00B0F0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dist">
              <a:defRPr/>
            </a:pPr>
            <a:r>
              <a:rPr lang="zh-CN" altLang="en-US" sz="3600" b="1" dirty="0">
                <a:solidFill>
                  <a:schemeClr val="bg1"/>
                </a:solidFill>
                <a:latin typeface="+mj-ea"/>
                <a:ea typeface="+mj-ea"/>
                <a:sym typeface="iekie jianyuanti" panose="02010601030101010101" pitchFamily="2" charset="-122"/>
              </a:rPr>
              <a:t>项目三   图片处理</a:t>
            </a:r>
            <a:endParaRPr kumimoji="0" lang="zh-CN" altLang="en-US" sz="3600" b="1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ea"/>
              <a:ea typeface="+mj-ea"/>
              <a:sym typeface="iekie jianyuanti" panose="02010601030101010101" pitchFamily="2" charset="-122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5392943" y="2217156"/>
            <a:ext cx="8302695" cy="175432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5400" b="1" spc="600" dirty="0">
                <a:solidFill>
                  <a:srgbClr val="00B0F0"/>
                </a:solidFill>
                <a:latin typeface="+mj-ea"/>
                <a:ea typeface="+mj-ea"/>
                <a:cs typeface="+mn-ea"/>
                <a:sym typeface="+mn-lt"/>
              </a:rPr>
              <a:t>数据</a:t>
            </a:r>
            <a:r>
              <a:rPr lang="zh-CN" altLang="en-US" sz="5400" b="1" spc="600" dirty="0">
                <a:solidFill>
                  <a:srgbClr val="203864"/>
                </a:solidFill>
                <a:latin typeface="+mj-ea"/>
                <a:ea typeface="+mj-ea"/>
                <a:cs typeface="+mn-ea"/>
                <a:sym typeface="+mn-lt"/>
              </a:rPr>
              <a:t>采集与处理</a:t>
            </a:r>
            <a:br>
              <a:rPr lang="en-US" altLang="zh-CN" sz="5400" b="1" spc="600" dirty="0">
                <a:solidFill>
                  <a:srgbClr val="203864"/>
                </a:solidFill>
                <a:latin typeface="+mj-ea"/>
                <a:ea typeface="+mj-ea"/>
                <a:cs typeface="+mn-ea"/>
                <a:sym typeface="+mn-lt"/>
              </a:rPr>
            </a:br>
            <a:r>
              <a:rPr lang="zh-CN" altLang="en-US" sz="5400" b="1" spc="600" dirty="0">
                <a:solidFill>
                  <a:srgbClr val="203864"/>
                </a:solidFill>
                <a:latin typeface="+mj-ea"/>
                <a:ea typeface="+mj-ea"/>
                <a:cs typeface="+mn-ea"/>
                <a:sym typeface="+mn-lt"/>
              </a:rPr>
              <a:t>技术应用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642285" y="399079"/>
            <a:ext cx="11231131" cy="6059841"/>
            <a:chOff x="-3048707" y="-1959273"/>
            <a:chExt cx="18855629" cy="10173696"/>
          </a:xfrm>
        </p:grpSpPr>
        <p:sp>
          <p:nvSpPr>
            <p:cNvPr id="3" name="矩形: 圆角 2"/>
            <p:cNvSpPr/>
            <p:nvPr/>
          </p:nvSpPr>
          <p:spPr>
            <a:xfrm rot="19504256">
              <a:off x="5731135" y="1764779"/>
              <a:ext cx="10075787" cy="2158905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矩形: 圆角 3"/>
            <p:cNvSpPr/>
            <p:nvPr/>
          </p:nvSpPr>
          <p:spPr>
            <a:xfrm rot="19504256">
              <a:off x="-3048707" y="2621181"/>
              <a:ext cx="10744923" cy="2975293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矩形: 圆角 4"/>
            <p:cNvSpPr/>
            <p:nvPr/>
          </p:nvSpPr>
          <p:spPr>
            <a:xfrm rot="19504256">
              <a:off x="2750388" y="6055518"/>
              <a:ext cx="4136844" cy="2158905"/>
            </a:xfrm>
            <a:prstGeom prst="roundRect">
              <a:avLst>
                <a:gd name="adj" fmla="val 50000"/>
              </a:avLst>
            </a:prstGeom>
            <a:solidFill>
              <a:srgbClr val="00B0F0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6" name="矩形: 圆角 5"/>
            <p:cNvSpPr/>
            <p:nvPr/>
          </p:nvSpPr>
          <p:spPr>
            <a:xfrm rot="19504256">
              <a:off x="6645479" y="-1959273"/>
              <a:ext cx="4193355" cy="2975293"/>
            </a:xfrm>
            <a:prstGeom prst="roundRect">
              <a:avLst>
                <a:gd name="adj" fmla="val 50000"/>
              </a:avLst>
            </a:prstGeom>
            <a:solidFill>
              <a:srgbClr val="00B0F0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矩形: 圆角 6"/>
            <p:cNvSpPr/>
            <p:nvPr/>
          </p:nvSpPr>
          <p:spPr>
            <a:xfrm rot="19504256" flipH="1">
              <a:off x="631547" y="-303940"/>
              <a:ext cx="2557015" cy="547883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矩形: 圆角 7"/>
            <p:cNvSpPr/>
            <p:nvPr/>
          </p:nvSpPr>
          <p:spPr>
            <a:xfrm rot="19504256" flipH="1">
              <a:off x="-365334" y="954809"/>
              <a:ext cx="1049841" cy="547883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47D6"/>
                </a:gs>
                <a:gs pos="0">
                  <a:srgbClr val="00B0F0"/>
                </a:gs>
              </a:gsLst>
              <a:path path="circle">
                <a:fillToRect l="100000" t="10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9" name="矩形: 圆角 8"/>
            <p:cNvSpPr/>
            <p:nvPr/>
          </p:nvSpPr>
          <p:spPr>
            <a:xfrm rot="19504256">
              <a:off x="9975749" y="6528825"/>
              <a:ext cx="1665880" cy="461286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: 圆角 9"/>
            <p:cNvSpPr/>
            <p:nvPr/>
          </p:nvSpPr>
          <p:spPr>
            <a:xfrm rot="19504256">
              <a:off x="11579663" y="5563820"/>
              <a:ext cx="1065330" cy="461286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47D6"/>
                </a:gs>
                <a:gs pos="0">
                  <a:srgbClr val="00B0F0"/>
                </a:gs>
              </a:gsLst>
              <a:path path="circle">
                <a:fillToRect l="100000" t="10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sp>
        <p:nvSpPr>
          <p:cNvPr id="15" name="矩形: 圆角 14"/>
          <p:cNvSpPr/>
          <p:nvPr/>
        </p:nvSpPr>
        <p:spPr>
          <a:xfrm>
            <a:off x="2203501" y="2212390"/>
            <a:ext cx="8149041" cy="2370316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b="1" spc="600" dirty="0">
                <a:solidFill>
                  <a:schemeClr val="tx1"/>
                </a:solidFill>
                <a:latin typeface="+mj-ea"/>
                <a:ea typeface="+mj-ea"/>
                <a:cs typeface="+mn-ea"/>
              </a:rPr>
              <a:t>图片批量分类保存</a:t>
            </a:r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5178932" y="2434924"/>
            <a:ext cx="2198178" cy="5835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spc="600" dirty="0">
                <a:latin typeface="+mj-ea"/>
                <a:ea typeface="+mj-ea"/>
                <a:cs typeface="+mn-ea"/>
                <a:sym typeface="+mn-lt"/>
              </a:rPr>
              <a:t>任务二</a:t>
            </a:r>
          </a:p>
        </p:txBody>
      </p:sp>
      <p:sp>
        <p:nvSpPr>
          <p:cNvPr id="16" name="椭圆 15"/>
          <p:cNvSpPr/>
          <p:nvPr/>
        </p:nvSpPr>
        <p:spPr>
          <a:xfrm>
            <a:off x="1862856" y="3704076"/>
            <a:ext cx="972993" cy="972993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>
            <a:off x="9353197" y="2105136"/>
            <a:ext cx="698679" cy="698679"/>
          </a:xfrm>
          <a:prstGeom prst="ellipse">
            <a:avLst/>
          </a:prstGeom>
          <a:gradFill>
            <a:gsLst>
              <a:gs pos="100000">
                <a:srgbClr val="0047D6"/>
              </a:gs>
              <a:gs pos="0">
                <a:srgbClr val="00B0F0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>
            <a:off x="9096303" y="2480474"/>
            <a:ext cx="390525" cy="390525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bldLvl="0" animBg="1"/>
      <p:bldP spid="16" grpId="0" bldLvl="0" animBg="1"/>
      <p:bldP spid="13" grpId="0" bldLvl="0" animBg="1"/>
      <p:bldP spid="17" grpId="0" bldLvl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609878" y="1056688"/>
            <a:ext cx="6241175" cy="461665"/>
            <a:chOff x="609878" y="1056688"/>
            <a:chExt cx="6241175" cy="461665"/>
          </a:xfrm>
        </p:grpSpPr>
        <p:sp>
          <p:nvSpPr>
            <p:cNvPr id="7" name="文本框 6"/>
            <p:cNvSpPr txBox="1"/>
            <p:nvPr/>
          </p:nvSpPr>
          <p:spPr>
            <a:xfrm>
              <a:off x="852486" y="1056688"/>
              <a:ext cx="5998567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solidFill>
                    <a:srgbClr val="00B0F0"/>
                  </a:solidFill>
                  <a:latin typeface="+mj-ea"/>
                  <a:ea typeface="+mj-ea"/>
                  <a:cs typeface="+mn-ea"/>
                  <a:sym typeface="+mn-lt"/>
                </a:rPr>
                <a:t>任务要求</a:t>
              </a:r>
            </a:p>
          </p:txBody>
        </p:sp>
        <p:sp>
          <p:nvSpPr>
            <p:cNvPr id="8" name="îṩļíḓè"/>
            <p:cNvSpPr/>
            <p:nvPr/>
          </p:nvSpPr>
          <p:spPr>
            <a:xfrm>
              <a:off x="609878" y="1166217"/>
              <a:ext cx="242608" cy="242606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47D6"/>
                </a:gs>
                <a:gs pos="0">
                  <a:srgbClr val="00B0F0"/>
                </a:gs>
              </a:gsLst>
              <a:path path="circle">
                <a:fillToRect l="100000" t="100000"/>
              </a:path>
            </a:gradFill>
            <a:ln w="38100" cap="flat">
              <a:solidFill>
                <a:sysClr val="window" lastClr="FFFFFF"/>
              </a:solidFill>
              <a:miter lim="400000"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wrap="square" lIns="0" tIns="0" rIns="0" bIns="0" numCol="1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200"/>
              </a:pPr>
              <a:endParaRPr kumimoji="0" sz="16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+mj-ea"/>
                <a:ea typeface="+mj-ea"/>
              </a:endParaRPr>
            </a:p>
          </p:txBody>
        </p:sp>
      </p:grpSp>
      <p:sp>
        <p:nvSpPr>
          <p:cNvPr id="100" name="文本框 99"/>
          <p:cNvSpPr txBox="1"/>
          <p:nvPr/>
        </p:nvSpPr>
        <p:spPr>
          <a:xfrm>
            <a:off x="609600" y="86995"/>
            <a:ext cx="4329430" cy="5219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127000"/>
            <a:r>
              <a:rPr lang="zh-CN" altLang="en-US" sz="28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图片批量分类保存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1490383" y="2361886"/>
            <a:ext cx="9520123" cy="24576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304800" algn="just">
              <a:lnSpc>
                <a:spcPct val="200000"/>
              </a:lnSpc>
            </a:pPr>
            <a:r>
              <a:rPr lang="zh-CN" altLang="en-US" sz="20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en-US" sz="20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）现</a:t>
            </a:r>
            <a:r>
              <a:rPr lang="en-US" altLang="zh-CN" sz="2000" kern="100" dirty="0" err="1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imgs</a:t>
            </a:r>
            <a:r>
              <a:rPr lang="zh-CN" altLang="en-US" sz="20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目录中，有一批图片文件，格式不限，扩展名有多种。</a:t>
            </a:r>
          </a:p>
          <a:p>
            <a:pPr indent="304800" algn="just">
              <a:lnSpc>
                <a:spcPct val="200000"/>
              </a:lnSpc>
            </a:pPr>
            <a:r>
              <a:rPr lang="zh-CN" altLang="en-US" sz="20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en-US" sz="20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）编程实现把图片按扩展名分类保存。</a:t>
            </a:r>
          </a:p>
          <a:p>
            <a:pPr indent="304800" algn="just">
              <a:lnSpc>
                <a:spcPct val="200000"/>
              </a:lnSpc>
            </a:pPr>
            <a:r>
              <a:rPr lang="zh-CN" altLang="en-US" sz="20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en-US" sz="20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）每种扩展名创建一个以扩展名命名的文件夹，把同类的扩展名的图像文件存入其中。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609878" y="1056688"/>
            <a:ext cx="6241175" cy="460375"/>
            <a:chOff x="609878" y="1056688"/>
            <a:chExt cx="6241175" cy="460375"/>
          </a:xfrm>
        </p:grpSpPr>
        <p:sp>
          <p:nvSpPr>
            <p:cNvPr id="7" name="文本框 6"/>
            <p:cNvSpPr txBox="1"/>
            <p:nvPr/>
          </p:nvSpPr>
          <p:spPr>
            <a:xfrm>
              <a:off x="852486" y="1056688"/>
              <a:ext cx="5998567" cy="4603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solidFill>
                    <a:srgbClr val="00B0F0"/>
                  </a:solidFill>
                  <a:latin typeface="+mj-ea"/>
                  <a:ea typeface="+mj-ea"/>
                  <a:cs typeface="+mn-ea"/>
                  <a:sym typeface="+mn-lt"/>
                </a:rPr>
                <a:t>实现步骤</a:t>
              </a:r>
            </a:p>
          </p:txBody>
        </p:sp>
        <p:sp>
          <p:nvSpPr>
            <p:cNvPr id="8" name="îṩļíḓè"/>
            <p:cNvSpPr/>
            <p:nvPr/>
          </p:nvSpPr>
          <p:spPr>
            <a:xfrm>
              <a:off x="609878" y="1166217"/>
              <a:ext cx="242608" cy="242606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47D6"/>
                </a:gs>
                <a:gs pos="0">
                  <a:srgbClr val="00B0F0"/>
                </a:gs>
              </a:gsLst>
              <a:path path="circle">
                <a:fillToRect l="100000" t="100000"/>
              </a:path>
            </a:gradFill>
            <a:ln w="38100" cap="flat">
              <a:solidFill>
                <a:sysClr val="window" lastClr="FFFFFF"/>
              </a:solidFill>
              <a:miter lim="400000"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wrap="square" lIns="0" tIns="0" rIns="0" bIns="0" numCol="1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200"/>
              </a:pPr>
              <a:endParaRPr kumimoji="0" sz="16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+mj-ea"/>
                <a:ea typeface="+mj-ea"/>
              </a:endParaRPr>
            </a:p>
          </p:txBody>
        </p:sp>
      </p:grpSp>
      <p:sp>
        <p:nvSpPr>
          <p:cNvPr id="100" name="文本框 99"/>
          <p:cNvSpPr txBox="1"/>
          <p:nvPr/>
        </p:nvSpPr>
        <p:spPr>
          <a:xfrm>
            <a:off x="1146927" y="2303345"/>
            <a:ext cx="9582785" cy="140519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304800">
              <a:lnSpc>
                <a:spcPct val="150000"/>
              </a:lnSpc>
              <a:buClrTx/>
              <a:buSzTx/>
              <a:buFontTx/>
            </a:pPr>
            <a:r>
              <a:rPr lang="zh-CN" altLang="en-US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</a:t>
            </a:r>
            <a:r>
              <a:rPr lang="zh-CN" altLang="en-US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）打开</a:t>
            </a:r>
            <a:r>
              <a:rPr lang="en-US" altLang="zh-CN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D:\mypython</a:t>
            </a:r>
            <a:r>
              <a:rPr lang="zh-CN" altLang="en-US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文件夹作为项目目录，执行“文件</a:t>
            </a:r>
            <a:r>
              <a:rPr lang="en-US" altLang="zh-CN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/</a:t>
            </a:r>
            <a:r>
              <a:rPr lang="zh-CN" altLang="en-US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新建文件”命令，新建</a:t>
            </a:r>
            <a:r>
              <a:rPr lang="en-US" altLang="zh-CN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pyimage.py</a:t>
            </a:r>
            <a:r>
              <a:rPr lang="zh-CN" altLang="en-US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文件，输入程序代码，实现功能：导入</a:t>
            </a:r>
            <a:r>
              <a:rPr lang="en-US" altLang="zh-CN" sz="2000" b="0" dirty="0" err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os</a:t>
            </a:r>
            <a:r>
              <a:rPr lang="zh-CN" altLang="en-US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模块，从</a:t>
            </a:r>
            <a:r>
              <a:rPr lang="en-US" altLang="zh-CN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PIL</a:t>
            </a:r>
            <a:r>
              <a:rPr lang="zh-CN" altLang="en-US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模块导入</a:t>
            </a:r>
            <a:r>
              <a:rPr lang="en-US" altLang="zh-CN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Image</a:t>
            </a:r>
            <a:r>
              <a:rPr lang="zh-CN" altLang="en-US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函数，定义待处理图片的路径</a:t>
            </a:r>
            <a:r>
              <a:rPr lang="en-US" altLang="zh-CN" sz="2000" b="0" dirty="0" err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imgs</a:t>
            </a:r>
            <a:r>
              <a:rPr lang="zh-CN" altLang="en-US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保存在变量“路径”中，如图所示。</a:t>
            </a:r>
            <a:endParaRPr lang="zh-CN" sz="2000" b="0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2448A687-BE70-1AA8-E150-A8BAB790BEFA}"/>
              </a:ext>
            </a:extLst>
          </p:cNvPr>
          <p:cNvSpPr txBox="1"/>
          <p:nvPr/>
        </p:nvSpPr>
        <p:spPr>
          <a:xfrm>
            <a:off x="609600" y="86995"/>
            <a:ext cx="4329430" cy="5219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127000"/>
            <a:r>
              <a:rPr lang="zh-CN" altLang="en-US" sz="28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图片批量分类保存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9715D5A8-32CD-9442-B06B-C25EA2DC8A1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-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432413" y="4315711"/>
            <a:ext cx="5327174" cy="110411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609878" y="1056688"/>
            <a:ext cx="6241175" cy="460375"/>
            <a:chOff x="609878" y="1056688"/>
            <a:chExt cx="6241175" cy="460375"/>
          </a:xfrm>
        </p:grpSpPr>
        <p:sp>
          <p:nvSpPr>
            <p:cNvPr id="7" name="文本框 6"/>
            <p:cNvSpPr txBox="1"/>
            <p:nvPr/>
          </p:nvSpPr>
          <p:spPr>
            <a:xfrm>
              <a:off x="852486" y="1056688"/>
              <a:ext cx="5998567" cy="4603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solidFill>
                    <a:srgbClr val="00B0F0"/>
                  </a:solidFill>
                  <a:latin typeface="+mj-ea"/>
                  <a:ea typeface="+mj-ea"/>
                  <a:cs typeface="+mn-ea"/>
                  <a:sym typeface="+mn-lt"/>
                </a:rPr>
                <a:t>实现步骤</a:t>
              </a:r>
            </a:p>
          </p:txBody>
        </p:sp>
        <p:sp>
          <p:nvSpPr>
            <p:cNvPr id="8" name="îṩļíḓè"/>
            <p:cNvSpPr/>
            <p:nvPr/>
          </p:nvSpPr>
          <p:spPr>
            <a:xfrm>
              <a:off x="609878" y="1166217"/>
              <a:ext cx="242608" cy="242606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47D6"/>
                </a:gs>
                <a:gs pos="0">
                  <a:srgbClr val="00B0F0"/>
                </a:gs>
              </a:gsLst>
              <a:path path="circle">
                <a:fillToRect l="100000" t="100000"/>
              </a:path>
            </a:gradFill>
            <a:ln w="38100" cap="flat">
              <a:solidFill>
                <a:sysClr val="window" lastClr="FFFFFF"/>
              </a:solidFill>
              <a:miter lim="400000"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wrap="square" lIns="0" tIns="0" rIns="0" bIns="0" numCol="1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200"/>
              </a:pPr>
              <a:endParaRPr kumimoji="0" sz="16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+mj-ea"/>
                <a:ea typeface="+mj-ea"/>
              </a:endParaRPr>
            </a:p>
          </p:txBody>
        </p:sp>
      </p:grpSp>
      <p:sp>
        <p:nvSpPr>
          <p:cNvPr id="100" name="文本框 99"/>
          <p:cNvSpPr txBox="1"/>
          <p:nvPr/>
        </p:nvSpPr>
        <p:spPr>
          <a:xfrm>
            <a:off x="1175208" y="2153322"/>
            <a:ext cx="9582785" cy="140519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304800">
              <a:lnSpc>
                <a:spcPct val="150000"/>
              </a:lnSpc>
              <a:buClrTx/>
              <a:buSzTx/>
              <a:buFontTx/>
            </a:pPr>
            <a:r>
              <a:rPr lang="zh-CN" altLang="en-US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2</a:t>
            </a:r>
            <a:r>
              <a:rPr lang="zh-CN" altLang="en-US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）在</a:t>
            </a:r>
            <a:r>
              <a:rPr lang="en-US" altLang="zh-CN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pyimage.py</a:t>
            </a:r>
            <a:r>
              <a:rPr lang="zh-CN" altLang="en-US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文件继续输入程序代码，实现功能：遍历判断指定路径下的所有文件，用文件名的扩展名创建目录，并把同类扩展名的文件保存在该目录中，达到分类存放的效果，如图所示。</a:t>
            </a:r>
            <a:endParaRPr lang="zh-CN" sz="2000" b="0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2448A687-BE70-1AA8-E150-A8BAB790BEFA}"/>
              </a:ext>
            </a:extLst>
          </p:cNvPr>
          <p:cNvSpPr txBox="1"/>
          <p:nvPr/>
        </p:nvSpPr>
        <p:spPr>
          <a:xfrm>
            <a:off x="609600" y="86995"/>
            <a:ext cx="4329430" cy="5219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127000"/>
            <a:r>
              <a:rPr lang="zh-CN" altLang="en-US" sz="28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图片批量分类保存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6A2D367B-C80C-897E-8307-C7DCFF82173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-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341749" y="3989512"/>
            <a:ext cx="5508501" cy="18118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0717143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642285" y="399079"/>
            <a:ext cx="11231131" cy="6059841"/>
            <a:chOff x="-3048707" y="-1959273"/>
            <a:chExt cx="18855629" cy="10173696"/>
          </a:xfrm>
        </p:grpSpPr>
        <p:sp>
          <p:nvSpPr>
            <p:cNvPr id="3" name="矩形: 圆角 2"/>
            <p:cNvSpPr/>
            <p:nvPr/>
          </p:nvSpPr>
          <p:spPr>
            <a:xfrm rot="19504256">
              <a:off x="5731135" y="1764779"/>
              <a:ext cx="10075787" cy="2158905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矩形: 圆角 3"/>
            <p:cNvSpPr/>
            <p:nvPr/>
          </p:nvSpPr>
          <p:spPr>
            <a:xfrm rot="19504256">
              <a:off x="-3048707" y="2621181"/>
              <a:ext cx="10744923" cy="2975293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矩形: 圆角 4"/>
            <p:cNvSpPr/>
            <p:nvPr/>
          </p:nvSpPr>
          <p:spPr>
            <a:xfrm rot="19504256">
              <a:off x="2750388" y="6055518"/>
              <a:ext cx="4136844" cy="2158905"/>
            </a:xfrm>
            <a:prstGeom prst="roundRect">
              <a:avLst>
                <a:gd name="adj" fmla="val 50000"/>
              </a:avLst>
            </a:prstGeom>
            <a:solidFill>
              <a:srgbClr val="00B0F0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6" name="矩形: 圆角 5"/>
            <p:cNvSpPr/>
            <p:nvPr/>
          </p:nvSpPr>
          <p:spPr>
            <a:xfrm rot="19504256">
              <a:off x="6645479" y="-1959273"/>
              <a:ext cx="4193355" cy="2975293"/>
            </a:xfrm>
            <a:prstGeom prst="roundRect">
              <a:avLst>
                <a:gd name="adj" fmla="val 50000"/>
              </a:avLst>
            </a:prstGeom>
            <a:solidFill>
              <a:srgbClr val="00B0F0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矩形: 圆角 6"/>
            <p:cNvSpPr/>
            <p:nvPr/>
          </p:nvSpPr>
          <p:spPr>
            <a:xfrm rot="19504256" flipH="1">
              <a:off x="631547" y="-303940"/>
              <a:ext cx="2557015" cy="547883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矩形: 圆角 7"/>
            <p:cNvSpPr/>
            <p:nvPr/>
          </p:nvSpPr>
          <p:spPr>
            <a:xfrm rot="19504256" flipH="1">
              <a:off x="-365334" y="954809"/>
              <a:ext cx="1049841" cy="547883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47D6"/>
                </a:gs>
                <a:gs pos="0">
                  <a:srgbClr val="00B0F0"/>
                </a:gs>
              </a:gsLst>
              <a:path path="circle">
                <a:fillToRect l="100000" t="10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9" name="矩形: 圆角 8"/>
            <p:cNvSpPr/>
            <p:nvPr/>
          </p:nvSpPr>
          <p:spPr>
            <a:xfrm rot="19504256">
              <a:off x="9975749" y="6528825"/>
              <a:ext cx="1665880" cy="461286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: 圆角 9"/>
            <p:cNvSpPr/>
            <p:nvPr/>
          </p:nvSpPr>
          <p:spPr>
            <a:xfrm rot="19504256">
              <a:off x="11579663" y="5563820"/>
              <a:ext cx="1065330" cy="461286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47D6"/>
                </a:gs>
                <a:gs pos="0">
                  <a:srgbClr val="00B0F0"/>
                </a:gs>
              </a:gsLst>
              <a:path path="circle">
                <a:fillToRect l="100000" t="10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sp>
        <p:nvSpPr>
          <p:cNvPr id="15" name="矩形: 圆角 14"/>
          <p:cNvSpPr/>
          <p:nvPr/>
        </p:nvSpPr>
        <p:spPr>
          <a:xfrm>
            <a:off x="2180103" y="2213086"/>
            <a:ext cx="8149041" cy="2370316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2665188" y="2466872"/>
            <a:ext cx="7225665" cy="148265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3200" b="1" spc="600" dirty="0">
                <a:latin typeface="+mj-ea"/>
                <a:ea typeface="+mj-ea"/>
                <a:cs typeface="+mn-ea"/>
                <a:sym typeface="+mn-lt"/>
              </a:rPr>
              <a:t>任务三</a:t>
            </a:r>
          </a:p>
          <a:p>
            <a:pPr algn="ctr">
              <a:lnSpc>
                <a:spcPct val="150000"/>
              </a:lnSpc>
            </a:pPr>
            <a:r>
              <a:rPr lang="zh-CN" altLang="en-US" sz="3200" b="1" spc="600" dirty="0">
                <a:latin typeface="+mj-ea"/>
                <a:ea typeface="+mj-ea"/>
                <a:cs typeface="+mn-ea"/>
                <a:sym typeface="+mn-lt"/>
              </a:rPr>
              <a:t>批量剪切图片</a:t>
            </a:r>
          </a:p>
        </p:txBody>
      </p:sp>
      <p:sp>
        <p:nvSpPr>
          <p:cNvPr id="16" name="椭圆 15"/>
          <p:cNvSpPr/>
          <p:nvPr/>
        </p:nvSpPr>
        <p:spPr>
          <a:xfrm>
            <a:off x="1862856" y="3704076"/>
            <a:ext cx="972993" cy="972993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>
            <a:off x="9353197" y="2105136"/>
            <a:ext cx="698679" cy="698679"/>
          </a:xfrm>
          <a:prstGeom prst="ellipse">
            <a:avLst/>
          </a:prstGeom>
          <a:gradFill>
            <a:gsLst>
              <a:gs pos="100000">
                <a:srgbClr val="0047D6"/>
              </a:gs>
              <a:gs pos="0">
                <a:srgbClr val="00B0F0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>
            <a:off x="9096303" y="2480474"/>
            <a:ext cx="390525" cy="390525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bldLvl="0" animBg="1"/>
      <p:bldP spid="16" grpId="0" bldLvl="0" animBg="1"/>
      <p:bldP spid="13" grpId="0" bldLvl="0" animBg="1"/>
      <p:bldP spid="17" grpId="0" bldLvl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609878" y="1056688"/>
            <a:ext cx="6241175" cy="461665"/>
            <a:chOff x="609878" y="1056688"/>
            <a:chExt cx="6241175" cy="461665"/>
          </a:xfrm>
        </p:grpSpPr>
        <p:sp>
          <p:nvSpPr>
            <p:cNvPr id="7" name="文本框 6"/>
            <p:cNvSpPr txBox="1"/>
            <p:nvPr/>
          </p:nvSpPr>
          <p:spPr>
            <a:xfrm>
              <a:off x="852486" y="1056688"/>
              <a:ext cx="5998567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solidFill>
                    <a:srgbClr val="00B0F0"/>
                  </a:solidFill>
                  <a:latin typeface="+mj-ea"/>
                  <a:ea typeface="+mj-ea"/>
                  <a:cs typeface="+mn-ea"/>
                  <a:sym typeface="+mn-lt"/>
                </a:rPr>
                <a:t>任务要求</a:t>
              </a:r>
            </a:p>
          </p:txBody>
        </p:sp>
        <p:sp>
          <p:nvSpPr>
            <p:cNvPr id="8" name="îṩļíḓè"/>
            <p:cNvSpPr/>
            <p:nvPr/>
          </p:nvSpPr>
          <p:spPr>
            <a:xfrm>
              <a:off x="609878" y="1166217"/>
              <a:ext cx="242608" cy="242606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47D6"/>
                </a:gs>
                <a:gs pos="0">
                  <a:srgbClr val="00B0F0"/>
                </a:gs>
              </a:gsLst>
              <a:path path="circle">
                <a:fillToRect l="100000" t="100000"/>
              </a:path>
            </a:gradFill>
            <a:ln w="38100" cap="flat">
              <a:solidFill>
                <a:sysClr val="window" lastClr="FFFFFF"/>
              </a:solidFill>
              <a:miter lim="400000"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wrap="square" lIns="0" tIns="0" rIns="0" bIns="0" numCol="1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200"/>
              </a:pPr>
              <a:endParaRPr kumimoji="0" sz="16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+mj-ea"/>
                <a:ea typeface="+mj-ea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609600" y="101600"/>
            <a:ext cx="609600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127000">
              <a:buClrTx/>
              <a:buSzTx/>
              <a:buFontTx/>
            </a:pPr>
            <a:r>
              <a:rPr lang="zh-CN" altLang="en-US" sz="28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批量剪切图片</a:t>
            </a:r>
            <a:endParaRPr lang="zh-CN" sz="2800" b="1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211868" y="2565761"/>
            <a:ext cx="9157616" cy="140519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304800" algn="l">
              <a:lnSpc>
                <a:spcPct val="150000"/>
              </a:lnSpc>
              <a:buClrTx/>
              <a:buSzTx/>
              <a:buFontTx/>
            </a:pPr>
            <a:r>
              <a:rPr lang="zh-CN" altLang="en-US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</a:t>
            </a:r>
            <a:r>
              <a:rPr lang="zh-CN" altLang="en-US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）现</a:t>
            </a:r>
            <a:r>
              <a:rPr lang="en-US" altLang="zh-CN" sz="2000" b="0" dirty="0" err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imgs</a:t>
            </a:r>
            <a:r>
              <a:rPr lang="zh-CN" altLang="en-US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目录中有一批图片。</a:t>
            </a:r>
          </a:p>
          <a:p>
            <a:pPr indent="304800" algn="l">
              <a:lnSpc>
                <a:spcPct val="150000"/>
              </a:lnSpc>
              <a:buClrTx/>
              <a:buSzTx/>
              <a:buFontTx/>
            </a:pPr>
            <a:r>
              <a:rPr lang="zh-CN" altLang="en-US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2</a:t>
            </a:r>
            <a:r>
              <a:rPr lang="zh-CN" altLang="en-US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）请把图片的裁剪为</a:t>
            </a:r>
            <a:r>
              <a:rPr lang="en-US" altLang="zh-CN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300×400</a:t>
            </a:r>
            <a:r>
              <a:rPr lang="zh-CN" altLang="en-US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，单位为像素。</a:t>
            </a:r>
          </a:p>
          <a:p>
            <a:pPr indent="304800" algn="l">
              <a:lnSpc>
                <a:spcPct val="150000"/>
              </a:lnSpc>
              <a:buClrTx/>
              <a:buSzTx/>
              <a:buFontTx/>
            </a:pPr>
            <a:r>
              <a:rPr lang="zh-CN" altLang="en-US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3</a:t>
            </a:r>
            <a:r>
              <a:rPr lang="zh-CN" altLang="en-US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）裁剪完成后，保存在</a:t>
            </a:r>
            <a:r>
              <a:rPr lang="en-US" altLang="zh-CN" sz="2000" b="0" dirty="0" err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imgss</a:t>
            </a:r>
            <a:r>
              <a:rPr lang="zh-CN" altLang="en-US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目录中。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609878" y="1056688"/>
            <a:ext cx="6241175" cy="460375"/>
            <a:chOff x="609878" y="1056688"/>
            <a:chExt cx="6241175" cy="460375"/>
          </a:xfrm>
        </p:grpSpPr>
        <p:sp>
          <p:nvSpPr>
            <p:cNvPr id="7" name="文本框 6"/>
            <p:cNvSpPr txBox="1"/>
            <p:nvPr/>
          </p:nvSpPr>
          <p:spPr>
            <a:xfrm>
              <a:off x="852486" y="1056688"/>
              <a:ext cx="5998567" cy="4603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solidFill>
                    <a:srgbClr val="00B0F0"/>
                  </a:solidFill>
                  <a:latin typeface="+mj-ea"/>
                  <a:ea typeface="+mj-ea"/>
                  <a:cs typeface="+mn-ea"/>
                  <a:sym typeface="+mn-lt"/>
                </a:rPr>
                <a:t>实现步骤</a:t>
              </a:r>
            </a:p>
          </p:txBody>
        </p:sp>
        <p:sp>
          <p:nvSpPr>
            <p:cNvPr id="8" name="îṩļíḓè"/>
            <p:cNvSpPr/>
            <p:nvPr/>
          </p:nvSpPr>
          <p:spPr>
            <a:xfrm>
              <a:off x="609878" y="1166217"/>
              <a:ext cx="242608" cy="242606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47D6"/>
                </a:gs>
                <a:gs pos="0">
                  <a:srgbClr val="00B0F0"/>
                </a:gs>
              </a:gsLst>
              <a:path path="circle">
                <a:fillToRect l="100000" t="100000"/>
              </a:path>
            </a:gradFill>
            <a:ln w="38100" cap="flat">
              <a:solidFill>
                <a:sysClr val="window" lastClr="FFFFFF"/>
              </a:solidFill>
              <a:miter lim="400000"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wrap="square" lIns="0" tIns="0" rIns="0" bIns="0" numCol="1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200"/>
              </a:pPr>
              <a:endParaRPr kumimoji="0" sz="16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+mj-ea"/>
                <a:ea typeface="+mj-ea"/>
              </a:endParaRPr>
            </a:p>
          </p:txBody>
        </p:sp>
      </p:grpSp>
      <p:sp>
        <p:nvSpPr>
          <p:cNvPr id="100" name="文本框 99"/>
          <p:cNvSpPr txBox="1"/>
          <p:nvPr/>
        </p:nvSpPr>
        <p:spPr>
          <a:xfrm>
            <a:off x="1326774" y="1808621"/>
            <a:ext cx="10070231" cy="140519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304800">
              <a:lnSpc>
                <a:spcPct val="150000"/>
              </a:lnSpc>
              <a:buClrTx/>
              <a:buSzTx/>
              <a:buFontTx/>
            </a:pPr>
            <a:r>
              <a:rPr lang="zh-CN" altLang="en-US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</a:t>
            </a:r>
            <a:r>
              <a:rPr lang="zh-CN" altLang="en-US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）打开</a:t>
            </a:r>
            <a:r>
              <a:rPr lang="en-US" altLang="zh-CN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D:\mypython</a:t>
            </a:r>
            <a:r>
              <a:rPr lang="zh-CN" altLang="en-US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文件夹作为项目目录，执行“文件</a:t>
            </a:r>
            <a:r>
              <a:rPr lang="en-US" altLang="zh-CN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/</a:t>
            </a:r>
            <a:r>
              <a:rPr lang="zh-CN" altLang="en-US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新建文件”命令，新建</a:t>
            </a:r>
            <a:r>
              <a:rPr lang="en-US" altLang="zh-CN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pyimage.py</a:t>
            </a:r>
            <a:r>
              <a:rPr lang="zh-CN" altLang="en-US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文件，输入程序代码，实现功能：导入</a:t>
            </a:r>
            <a:r>
              <a:rPr lang="en-US" altLang="zh-CN" sz="2000" b="0" dirty="0" err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os</a:t>
            </a:r>
            <a:r>
              <a:rPr lang="zh-CN" altLang="en-US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模块，从</a:t>
            </a:r>
            <a:r>
              <a:rPr lang="en-US" altLang="zh-CN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PIL</a:t>
            </a:r>
            <a:r>
              <a:rPr lang="zh-CN" altLang="en-US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模块导入</a:t>
            </a:r>
            <a:r>
              <a:rPr lang="en-US" altLang="zh-CN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Image</a:t>
            </a:r>
            <a:r>
              <a:rPr lang="zh-CN" altLang="en-US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函数，定义待处理图片的路径</a:t>
            </a:r>
            <a:r>
              <a:rPr lang="en-US" altLang="zh-CN" sz="2000" b="0" dirty="0" err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imgs</a:t>
            </a:r>
            <a:r>
              <a:rPr lang="zh-CN" altLang="en-US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保存在变量“路径”中，定义变量</a:t>
            </a:r>
            <a:r>
              <a:rPr lang="en-US" altLang="zh-CN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n</a:t>
            </a:r>
            <a:r>
              <a:rPr lang="zh-CN" altLang="en-US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初始化值为</a:t>
            </a:r>
            <a:r>
              <a:rPr lang="en-US" altLang="zh-CN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</a:t>
            </a:r>
            <a:r>
              <a:rPr lang="zh-CN" altLang="en-US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。</a:t>
            </a:r>
            <a:endParaRPr lang="zh-CN" sz="2000" b="0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502C9643-B409-83D8-C968-370650D398DB}"/>
              </a:ext>
            </a:extLst>
          </p:cNvPr>
          <p:cNvSpPr txBox="1"/>
          <p:nvPr/>
        </p:nvSpPr>
        <p:spPr>
          <a:xfrm>
            <a:off x="609600" y="101600"/>
            <a:ext cx="609600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127000">
              <a:buClrTx/>
              <a:buSzTx/>
              <a:buFontTx/>
            </a:pPr>
            <a:r>
              <a:rPr lang="zh-CN" altLang="en-US" sz="28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批量剪切图片</a:t>
            </a:r>
            <a:endParaRPr lang="zh-CN" sz="2800" b="1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E13B8F47-2BD1-6202-8476-6B314AC62D6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-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422615" y="3505372"/>
            <a:ext cx="6565970" cy="176669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609878" y="1056688"/>
            <a:ext cx="6241175" cy="460375"/>
            <a:chOff x="609878" y="1056688"/>
            <a:chExt cx="6241175" cy="460375"/>
          </a:xfrm>
        </p:grpSpPr>
        <p:sp>
          <p:nvSpPr>
            <p:cNvPr id="7" name="文本框 6"/>
            <p:cNvSpPr txBox="1"/>
            <p:nvPr/>
          </p:nvSpPr>
          <p:spPr>
            <a:xfrm>
              <a:off x="852486" y="1056688"/>
              <a:ext cx="5998567" cy="4603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solidFill>
                    <a:srgbClr val="00B0F0"/>
                  </a:solidFill>
                  <a:latin typeface="+mj-ea"/>
                  <a:ea typeface="+mj-ea"/>
                  <a:cs typeface="+mn-ea"/>
                  <a:sym typeface="+mn-lt"/>
                </a:rPr>
                <a:t>实现步骤</a:t>
              </a:r>
            </a:p>
          </p:txBody>
        </p:sp>
        <p:sp>
          <p:nvSpPr>
            <p:cNvPr id="8" name="îṩļíḓè"/>
            <p:cNvSpPr/>
            <p:nvPr/>
          </p:nvSpPr>
          <p:spPr>
            <a:xfrm>
              <a:off x="609878" y="1166217"/>
              <a:ext cx="242608" cy="242606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47D6"/>
                </a:gs>
                <a:gs pos="0">
                  <a:srgbClr val="00B0F0"/>
                </a:gs>
              </a:gsLst>
              <a:path path="circle">
                <a:fillToRect l="100000" t="100000"/>
              </a:path>
            </a:gradFill>
            <a:ln w="38100" cap="flat">
              <a:solidFill>
                <a:sysClr val="window" lastClr="FFFFFF"/>
              </a:solidFill>
              <a:miter lim="400000"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wrap="square" lIns="0" tIns="0" rIns="0" bIns="0" numCol="1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200"/>
              </a:pPr>
              <a:endParaRPr kumimoji="0" sz="16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+mj-ea"/>
                <a:ea typeface="+mj-ea"/>
              </a:endParaRPr>
            </a:p>
          </p:txBody>
        </p:sp>
      </p:grpSp>
      <p:sp>
        <p:nvSpPr>
          <p:cNvPr id="100" name="文本框 99"/>
          <p:cNvSpPr txBox="1"/>
          <p:nvPr/>
        </p:nvSpPr>
        <p:spPr>
          <a:xfrm>
            <a:off x="1289067" y="2044291"/>
            <a:ext cx="10070231" cy="943528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304800">
              <a:lnSpc>
                <a:spcPct val="150000"/>
              </a:lnSpc>
              <a:buClrTx/>
              <a:buSzTx/>
              <a:buFontTx/>
            </a:pPr>
            <a:r>
              <a:rPr lang="zh-CN" altLang="en-US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2</a:t>
            </a:r>
            <a:r>
              <a:rPr lang="zh-CN" altLang="en-US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）在</a:t>
            </a:r>
            <a:r>
              <a:rPr lang="en-US" altLang="zh-CN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pyimage.py</a:t>
            </a:r>
            <a:r>
              <a:rPr lang="zh-CN" altLang="en-US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文件继续输入程序代码，实现功能：遍历判断指定路径下的所有文件，逐个加载文件，载剪图片后，把文件保存。</a:t>
            </a:r>
            <a:endParaRPr lang="zh-CN" sz="2000" b="0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502C9643-B409-83D8-C968-370650D398DB}"/>
              </a:ext>
            </a:extLst>
          </p:cNvPr>
          <p:cNvSpPr txBox="1"/>
          <p:nvPr/>
        </p:nvSpPr>
        <p:spPr>
          <a:xfrm>
            <a:off x="609600" y="101600"/>
            <a:ext cx="609600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127000">
              <a:buClrTx/>
              <a:buSzTx/>
              <a:buFontTx/>
            </a:pPr>
            <a:r>
              <a:rPr lang="zh-CN" altLang="en-US" sz="28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批量剪切图片</a:t>
            </a:r>
            <a:endParaRPr lang="zh-CN" sz="2800" b="1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EE505D59-9519-14A6-9F99-9DBEE809E3C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-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632253" y="3308091"/>
            <a:ext cx="6927494" cy="222544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4460085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609878" y="1056688"/>
            <a:ext cx="6241175" cy="460375"/>
            <a:chOff x="609878" y="1056688"/>
            <a:chExt cx="6241175" cy="460375"/>
          </a:xfrm>
        </p:grpSpPr>
        <p:sp>
          <p:nvSpPr>
            <p:cNvPr id="7" name="文本框 6"/>
            <p:cNvSpPr txBox="1"/>
            <p:nvPr/>
          </p:nvSpPr>
          <p:spPr>
            <a:xfrm>
              <a:off x="852486" y="1056688"/>
              <a:ext cx="5998567" cy="4603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solidFill>
                    <a:srgbClr val="00B0F0"/>
                  </a:solidFill>
                  <a:latin typeface="+mj-ea"/>
                  <a:ea typeface="+mj-ea"/>
                  <a:cs typeface="+mn-ea"/>
                  <a:sym typeface="+mn-lt"/>
                </a:rPr>
                <a:t>实现步骤</a:t>
              </a:r>
            </a:p>
          </p:txBody>
        </p:sp>
        <p:sp>
          <p:nvSpPr>
            <p:cNvPr id="8" name="îṩļíḓè"/>
            <p:cNvSpPr/>
            <p:nvPr/>
          </p:nvSpPr>
          <p:spPr>
            <a:xfrm>
              <a:off x="609878" y="1166217"/>
              <a:ext cx="242608" cy="242606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47D6"/>
                </a:gs>
                <a:gs pos="0">
                  <a:srgbClr val="00B0F0"/>
                </a:gs>
              </a:gsLst>
              <a:path path="circle">
                <a:fillToRect l="100000" t="100000"/>
              </a:path>
            </a:gradFill>
            <a:ln w="38100" cap="flat">
              <a:solidFill>
                <a:sysClr val="window" lastClr="FFFFFF"/>
              </a:solidFill>
              <a:miter lim="400000"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wrap="square" lIns="0" tIns="0" rIns="0" bIns="0" numCol="1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200"/>
              </a:pPr>
              <a:endParaRPr kumimoji="0" sz="16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+mj-ea"/>
                <a:ea typeface="+mj-ea"/>
              </a:endParaRPr>
            </a:p>
          </p:txBody>
        </p:sp>
      </p:grpSp>
      <p:sp>
        <p:nvSpPr>
          <p:cNvPr id="100" name="文本框 99"/>
          <p:cNvSpPr txBox="1"/>
          <p:nvPr/>
        </p:nvSpPr>
        <p:spPr>
          <a:xfrm>
            <a:off x="1284332" y="2149790"/>
            <a:ext cx="10070231" cy="943528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304800">
              <a:lnSpc>
                <a:spcPct val="150000"/>
              </a:lnSpc>
              <a:buClrTx/>
              <a:buSzTx/>
              <a:buFontTx/>
            </a:pPr>
            <a:r>
              <a:rPr lang="zh-CN" altLang="en-US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3</a:t>
            </a:r>
            <a:r>
              <a:rPr lang="zh-CN" altLang="en-US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）运行程序代码后，终端会输出各张图片原来的信息，并显示总共裁剪的图片张数，如图所示。</a:t>
            </a:r>
            <a:endParaRPr lang="zh-CN" sz="2000" b="0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502C9643-B409-83D8-C968-370650D398DB}"/>
              </a:ext>
            </a:extLst>
          </p:cNvPr>
          <p:cNvSpPr txBox="1"/>
          <p:nvPr/>
        </p:nvSpPr>
        <p:spPr>
          <a:xfrm>
            <a:off x="609600" y="101600"/>
            <a:ext cx="609600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127000">
              <a:buClrTx/>
              <a:buSzTx/>
              <a:buFontTx/>
            </a:pPr>
            <a:r>
              <a:rPr lang="zh-CN" altLang="en-US" sz="28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批量剪切图片</a:t>
            </a:r>
            <a:endParaRPr lang="zh-CN" sz="2800" b="1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A29F8E43-D51C-B480-0702-C694CEA7BAA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-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573678" y="3515047"/>
            <a:ext cx="7491540" cy="228364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587187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609878" y="1056688"/>
            <a:ext cx="6241175" cy="460375"/>
            <a:chOff x="609878" y="1056688"/>
            <a:chExt cx="6241175" cy="460375"/>
          </a:xfrm>
        </p:grpSpPr>
        <p:sp>
          <p:nvSpPr>
            <p:cNvPr id="7" name="文本框 6"/>
            <p:cNvSpPr txBox="1"/>
            <p:nvPr/>
          </p:nvSpPr>
          <p:spPr>
            <a:xfrm>
              <a:off x="852486" y="1056688"/>
              <a:ext cx="5998567" cy="4603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solidFill>
                    <a:srgbClr val="00B0F0"/>
                  </a:solidFill>
                  <a:latin typeface="+mj-ea"/>
                  <a:ea typeface="+mj-ea"/>
                  <a:cs typeface="+mn-ea"/>
                  <a:sym typeface="+mn-lt"/>
                </a:rPr>
                <a:t>实现步骤</a:t>
              </a:r>
            </a:p>
          </p:txBody>
        </p:sp>
        <p:sp>
          <p:nvSpPr>
            <p:cNvPr id="8" name="îṩļíḓè"/>
            <p:cNvSpPr/>
            <p:nvPr/>
          </p:nvSpPr>
          <p:spPr>
            <a:xfrm>
              <a:off x="609878" y="1166217"/>
              <a:ext cx="242608" cy="242606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47D6"/>
                </a:gs>
                <a:gs pos="0">
                  <a:srgbClr val="00B0F0"/>
                </a:gs>
              </a:gsLst>
              <a:path path="circle">
                <a:fillToRect l="100000" t="100000"/>
              </a:path>
            </a:gradFill>
            <a:ln w="38100" cap="flat">
              <a:solidFill>
                <a:sysClr val="window" lastClr="FFFFFF"/>
              </a:solidFill>
              <a:miter lim="400000"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wrap="square" lIns="0" tIns="0" rIns="0" bIns="0" numCol="1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200"/>
              </a:pPr>
              <a:endParaRPr kumimoji="0" sz="16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+mj-ea"/>
                <a:ea typeface="+mj-ea"/>
              </a:endParaRPr>
            </a:p>
          </p:txBody>
        </p:sp>
      </p:grpSp>
      <p:sp>
        <p:nvSpPr>
          <p:cNvPr id="100" name="文本框 99"/>
          <p:cNvSpPr txBox="1"/>
          <p:nvPr/>
        </p:nvSpPr>
        <p:spPr>
          <a:xfrm>
            <a:off x="1284332" y="2149790"/>
            <a:ext cx="10070231" cy="4818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304800">
              <a:lnSpc>
                <a:spcPct val="150000"/>
              </a:lnSpc>
              <a:buClrTx/>
              <a:buSzTx/>
              <a:buFontTx/>
            </a:pPr>
            <a:r>
              <a:rPr lang="zh-CN" altLang="en-US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4</a:t>
            </a:r>
            <a:r>
              <a:rPr lang="zh-CN" altLang="en-US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）运行程序代码后，查看</a:t>
            </a:r>
            <a:r>
              <a:rPr lang="en-US" altLang="zh-CN" sz="2000" b="0" dirty="0" err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imgss</a:t>
            </a:r>
            <a:r>
              <a:rPr lang="zh-CN" altLang="en-US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目录，可以查看到截剪输出的图片，如图所示。</a:t>
            </a:r>
            <a:endParaRPr lang="zh-CN" sz="2000" b="0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502C9643-B409-83D8-C968-370650D398DB}"/>
              </a:ext>
            </a:extLst>
          </p:cNvPr>
          <p:cNvSpPr txBox="1"/>
          <p:nvPr/>
        </p:nvSpPr>
        <p:spPr>
          <a:xfrm>
            <a:off x="609600" y="101600"/>
            <a:ext cx="609600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127000">
              <a:buClrTx/>
              <a:buSzTx/>
              <a:buFontTx/>
            </a:pPr>
            <a:r>
              <a:rPr lang="zh-CN" altLang="en-US" sz="28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批量剪切图片</a:t>
            </a:r>
            <a:endParaRPr lang="zh-CN" sz="2800" b="1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059672E0-D2D6-43DB-DC5A-BD011113257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24396" y="2811862"/>
            <a:ext cx="5943208" cy="312702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213395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椭圆 4"/>
          <p:cNvSpPr/>
          <p:nvPr/>
        </p:nvSpPr>
        <p:spPr>
          <a:xfrm>
            <a:off x="1846402" y="1252793"/>
            <a:ext cx="406400" cy="40640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>
              <a:latin typeface="+mj-ea"/>
              <a:ea typeface="+mj-ea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5150796" y="1659193"/>
            <a:ext cx="5632247" cy="526392"/>
            <a:chOff x="5821780" y="1753322"/>
            <a:chExt cx="5632247" cy="526392"/>
          </a:xfrm>
        </p:grpSpPr>
        <p:sp>
          <p:nvSpPr>
            <p:cNvPr id="15" name="文本框 14"/>
            <p:cNvSpPr txBox="1"/>
            <p:nvPr/>
          </p:nvSpPr>
          <p:spPr>
            <a:xfrm>
              <a:off x="7054433" y="1809992"/>
              <a:ext cx="439959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>
                <a:defRPr/>
              </a:pPr>
              <a:r>
                <a:rPr lang="zh-CN" altLang="en-US" sz="2400" b="1" dirty="0">
                  <a:latin typeface="+mj-ea"/>
                  <a:ea typeface="+mj-ea"/>
                  <a:sym typeface="iekie jianyuanti" panose="02010601030101010101" pitchFamily="2" charset="-122"/>
                </a:rPr>
                <a:t>图片批量改名</a:t>
              </a:r>
            </a:p>
          </p:txBody>
        </p:sp>
        <p:grpSp>
          <p:nvGrpSpPr>
            <p:cNvPr id="12" name="组合 11"/>
            <p:cNvGrpSpPr/>
            <p:nvPr/>
          </p:nvGrpSpPr>
          <p:grpSpPr>
            <a:xfrm>
              <a:off x="5821780" y="1753322"/>
              <a:ext cx="1479757" cy="526392"/>
              <a:chOff x="5821780" y="1753322"/>
              <a:chExt cx="1479757" cy="526392"/>
            </a:xfrm>
          </p:grpSpPr>
          <p:sp>
            <p:nvSpPr>
              <p:cNvPr id="13" name="文本框 12"/>
              <p:cNvSpPr txBox="1"/>
              <p:nvPr/>
            </p:nvSpPr>
            <p:spPr>
              <a:xfrm>
                <a:off x="5821780" y="1809992"/>
                <a:ext cx="1479757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zh-CN" altLang="en-US" sz="2400" b="1" dirty="0">
                    <a:latin typeface="+mj-ea"/>
                    <a:ea typeface="+mj-ea"/>
                    <a:sym typeface="iekie jianyuanti" panose="02010601030101010101" pitchFamily="2" charset="-122"/>
                  </a:rPr>
                  <a:t>任务一</a:t>
                </a:r>
                <a:endParaRPr kumimoji="0" lang="en-US" altLang="zh-CN" sz="2400" b="1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+mj-ea"/>
                  <a:ea typeface="+mj-ea"/>
                  <a:sym typeface="iekie jianyuanti" panose="02010601030101010101" pitchFamily="2" charset="-122"/>
                </a:endParaRPr>
              </a:p>
            </p:txBody>
          </p:sp>
          <p:cxnSp>
            <p:nvCxnSpPr>
              <p:cNvPr id="14" name="直接连接符 13"/>
              <p:cNvCxnSpPr/>
              <p:nvPr/>
            </p:nvCxnSpPr>
            <p:spPr>
              <a:xfrm>
                <a:off x="6998921" y="1753322"/>
                <a:ext cx="0" cy="526392"/>
              </a:xfrm>
              <a:prstGeom prst="line">
                <a:avLst/>
              </a:prstGeom>
              <a:ln w="19050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5" name="组合 24"/>
          <p:cNvGrpSpPr/>
          <p:nvPr/>
        </p:nvGrpSpPr>
        <p:grpSpPr>
          <a:xfrm>
            <a:off x="5150796" y="2568898"/>
            <a:ext cx="5632247" cy="526392"/>
            <a:chOff x="5821780" y="1753322"/>
            <a:chExt cx="5632247" cy="526392"/>
          </a:xfrm>
        </p:grpSpPr>
        <p:sp>
          <p:nvSpPr>
            <p:cNvPr id="26" name="文本框 25"/>
            <p:cNvSpPr txBox="1"/>
            <p:nvPr/>
          </p:nvSpPr>
          <p:spPr>
            <a:xfrm>
              <a:off x="7054433" y="1809992"/>
              <a:ext cx="439959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>
                <a:defRPr/>
              </a:pPr>
              <a:r>
                <a:rPr lang="zh-CN" altLang="en-US" sz="2400" b="1" dirty="0">
                  <a:latin typeface="+mj-ea"/>
                  <a:ea typeface="+mj-ea"/>
                  <a:sym typeface="iekie jianyuanti" panose="02010601030101010101" pitchFamily="2" charset="-122"/>
                </a:rPr>
                <a:t>图片批量分类保存</a:t>
              </a:r>
            </a:p>
          </p:txBody>
        </p:sp>
        <p:grpSp>
          <p:nvGrpSpPr>
            <p:cNvPr id="27" name="组合 26"/>
            <p:cNvGrpSpPr/>
            <p:nvPr/>
          </p:nvGrpSpPr>
          <p:grpSpPr>
            <a:xfrm>
              <a:off x="5821780" y="1753322"/>
              <a:ext cx="1479757" cy="526392"/>
              <a:chOff x="5821780" y="1753322"/>
              <a:chExt cx="1479757" cy="526392"/>
            </a:xfrm>
          </p:grpSpPr>
          <p:sp>
            <p:nvSpPr>
              <p:cNvPr id="28" name="文本框 27"/>
              <p:cNvSpPr txBox="1"/>
              <p:nvPr/>
            </p:nvSpPr>
            <p:spPr>
              <a:xfrm>
                <a:off x="5821780" y="1809992"/>
                <a:ext cx="1479757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zh-CN" altLang="en-US" sz="2400" b="1" dirty="0">
                    <a:latin typeface="+mj-ea"/>
                    <a:ea typeface="+mj-ea"/>
                    <a:sym typeface="iekie jianyuanti" panose="02010601030101010101" pitchFamily="2" charset="-122"/>
                  </a:rPr>
                  <a:t>任务二</a:t>
                </a:r>
                <a:endParaRPr kumimoji="0" lang="en-US" altLang="zh-CN" sz="2400" b="1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+mj-ea"/>
                  <a:ea typeface="+mj-ea"/>
                  <a:sym typeface="iekie jianyuanti" panose="02010601030101010101" pitchFamily="2" charset="-122"/>
                </a:endParaRPr>
              </a:p>
            </p:txBody>
          </p:sp>
          <p:cxnSp>
            <p:nvCxnSpPr>
              <p:cNvPr id="29" name="直接连接符 28"/>
              <p:cNvCxnSpPr/>
              <p:nvPr/>
            </p:nvCxnSpPr>
            <p:spPr>
              <a:xfrm>
                <a:off x="6998921" y="1753322"/>
                <a:ext cx="0" cy="526392"/>
              </a:xfrm>
              <a:prstGeom prst="line">
                <a:avLst/>
              </a:prstGeom>
              <a:ln w="19050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0" name="组合 29"/>
          <p:cNvGrpSpPr/>
          <p:nvPr/>
        </p:nvGrpSpPr>
        <p:grpSpPr>
          <a:xfrm>
            <a:off x="5150796" y="3494351"/>
            <a:ext cx="5632247" cy="526392"/>
            <a:chOff x="5821780" y="1753322"/>
            <a:chExt cx="5632247" cy="526392"/>
          </a:xfrm>
        </p:grpSpPr>
        <p:sp>
          <p:nvSpPr>
            <p:cNvPr id="31" name="文本框 30"/>
            <p:cNvSpPr txBox="1"/>
            <p:nvPr/>
          </p:nvSpPr>
          <p:spPr>
            <a:xfrm>
              <a:off x="7054433" y="1809992"/>
              <a:ext cx="439959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>
                <a:defRPr/>
              </a:pPr>
              <a:r>
                <a:rPr lang="zh-CN" altLang="en-US" sz="2400" b="1" dirty="0">
                  <a:latin typeface="+mj-ea"/>
                  <a:ea typeface="+mj-ea"/>
                  <a:sym typeface="iekie jianyuanti" panose="02010601030101010101" pitchFamily="2" charset="-122"/>
                </a:rPr>
                <a:t>批量剪切图片</a:t>
              </a:r>
            </a:p>
          </p:txBody>
        </p:sp>
        <p:grpSp>
          <p:nvGrpSpPr>
            <p:cNvPr id="32" name="组合 31"/>
            <p:cNvGrpSpPr/>
            <p:nvPr/>
          </p:nvGrpSpPr>
          <p:grpSpPr>
            <a:xfrm>
              <a:off x="5821780" y="1753322"/>
              <a:ext cx="1479757" cy="526392"/>
              <a:chOff x="5821780" y="1753322"/>
              <a:chExt cx="1479757" cy="526392"/>
            </a:xfrm>
          </p:grpSpPr>
          <p:sp>
            <p:nvSpPr>
              <p:cNvPr id="33" name="文本框 32"/>
              <p:cNvSpPr txBox="1"/>
              <p:nvPr/>
            </p:nvSpPr>
            <p:spPr>
              <a:xfrm>
                <a:off x="5821780" y="1809992"/>
                <a:ext cx="1479757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zh-CN" altLang="en-US" sz="2400" b="1" dirty="0">
                    <a:latin typeface="+mj-ea"/>
                    <a:ea typeface="+mj-ea"/>
                    <a:sym typeface="iekie jianyuanti" panose="02010601030101010101" pitchFamily="2" charset="-122"/>
                  </a:rPr>
                  <a:t>任务三</a:t>
                </a:r>
                <a:endParaRPr kumimoji="0" lang="en-US" altLang="zh-CN" sz="2400" b="1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+mj-ea"/>
                  <a:ea typeface="+mj-ea"/>
                  <a:sym typeface="iekie jianyuanti" panose="02010601030101010101" pitchFamily="2" charset="-122"/>
                </a:endParaRPr>
              </a:p>
            </p:txBody>
          </p:sp>
          <p:cxnSp>
            <p:nvCxnSpPr>
              <p:cNvPr id="34" name="直接连接符 33"/>
              <p:cNvCxnSpPr/>
              <p:nvPr/>
            </p:nvCxnSpPr>
            <p:spPr>
              <a:xfrm>
                <a:off x="6998921" y="1753322"/>
                <a:ext cx="0" cy="526392"/>
              </a:xfrm>
              <a:prstGeom prst="line">
                <a:avLst/>
              </a:prstGeom>
              <a:ln w="19050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5" name="组合 34"/>
          <p:cNvGrpSpPr/>
          <p:nvPr/>
        </p:nvGrpSpPr>
        <p:grpSpPr>
          <a:xfrm>
            <a:off x="5150796" y="4341087"/>
            <a:ext cx="5632247" cy="526392"/>
            <a:chOff x="5821780" y="1753322"/>
            <a:chExt cx="5632247" cy="526392"/>
          </a:xfrm>
        </p:grpSpPr>
        <p:sp>
          <p:nvSpPr>
            <p:cNvPr id="36" name="文本框 35"/>
            <p:cNvSpPr txBox="1"/>
            <p:nvPr/>
          </p:nvSpPr>
          <p:spPr>
            <a:xfrm>
              <a:off x="7054433" y="1809992"/>
              <a:ext cx="439959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>
                <a:defRPr/>
              </a:pPr>
              <a:r>
                <a:rPr lang="zh-CN" altLang="en-US" sz="2400" b="1" dirty="0">
                  <a:latin typeface="+mj-ea"/>
                  <a:ea typeface="+mj-ea"/>
                  <a:sym typeface="iekie jianyuanti" panose="02010601030101010101" pitchFamily="2" charset="-122"/>
                </a:rPr>
                <a:t>图片加公司标志</a:t>
              </a:r>
            </a:p>
          </p:txBody>
        </p:sp>
        <p:grpSp>
          <p:nvGrpSpPr>
            <p:cNvPr id="37" name="组合 36"/>
            <p:cNvGrpSpPr/>
            <p:nvPr/>
          </p:nvGrpSpPr>
          <p:grpSpPr>
            <a:xfrm>
              <a:off x="5821780" y="1753322"/>
              <a:ext cx="1479757" cy="526392"/>
              <a:chOff x="5821780" y="1753322"/>
              <a:chExt cx="1479757" cy="526392"/>
            </a:xfrm>
          </p:grpSpPr>
          <p:sp>
            <p:nvSpPr>
              <p:cNvPr id="38" name="文本框 37"/>
              <p:cNvSpPr txBox="1"/>
              <p:nvPr/>
            </p:nvSpPr>
            <p:spPr>
              <a:xfrm>
                <a:off x="5821780" y="1809992"/>
                <a:ext cx="1479757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zh-CN" altLang="en-US" sz="2400" b="1" dirty="0">
                    <a:latin typeface="+mj-ea"/>
                    <a:ea typeface="+mj-ea"/>
                    <a:sym typeface="iekie jianyuanti" panose="02010601030101010101" pitchFamily="2" charset="-122"/>
                  </a:rPr>
                  <a:t>任务四</a:t>
                </a:r>
                <a:endParaRPr kumimoji="0" lang="en-US" altLang="zh-CN" sz="2400" b="1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+mj-ea"/>
                  <a:ea typeface="+mj-ea"/>
                  <a:sym typeface="iekie jianyuanti" panose="02010601030101010101" pitchFamily="2" charset="-122"/>
                </a:endParaRPr>
              </a:p>
            </p:txBody>
          </p:sp>
          <p:cxnSp>
            <p:nvCxnSpPr>
              <p:cNvPr id="39" name="直接连接符 38"/>
              <p:cNvCxnSpPr/>
              <p:nvPr/>
            </p:nvCxnSpPr>
            <p:spPr>
              <a:xfrm>
                <a:off x="6998921" y="1753322"/>
                <a:ext cx="0" cy="526392"/>
              </a:xfrm>
              <a:prstGeom prst="line">
                <a:avLst/>
              </a:prstGeom>
              <a:ln w="19050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40" name="组合 39"/>
          <p:cNvGrpSpPr/>
          <p:nvPr/>
        </p:nvGrpSpPr>
        <p:grpSpPr>
          <a:xfrm>
            <a:off x="5150796" y="5179766"/>
            <a:ext cx="5632247" cy="585452"/>
            <a:chOff x="5821780" y="1903234"/>
            <a:chExt cx="5632247" cy="585452"/>
          </a:xfrm>
        </p:grpSpPr>
        <p:sp>
          <p:nvSpPr>
            <p:cNvPr id="41" name="文本框 40"/>
            <p:cNvSpPr txBox="1"/>
            <p:nvPr/>
          </p:nvSpPr>
          <p:spPr>
            <a:xfrm>
              <a:off x="7054433" y="1903234"/>
              <a:ext cx="439959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>
                <a:defRPr/>
              </a:pPr>
              <a:r>
                <a:rPr lang="zh-CN" altLang="en-US" sz="2400" b="1" dirty="0">
                  <a:latin typeface="+mj-ea"/>
                  <a:ea typeface="+mj-ea"/>
                  <a:sym typeface="iekie jianyuanti" panose="02010601030101010101" pitchFamily="2" charset="-122"/>
                </a:rPr>
                <a:t>图片加文字</a:t>
              </a:r>
            </a:p>
          </p:txBody>
        </p:sp>
        <p:grpSp>
          <p:nvGrpSpPr>
            <p:cNvPr id="42" name="组合 41"/>
            <p:cNvGrpSpPr/>
            <p:nvPr/>
          </p:nvGrpSpPr>
          <p:grpSpPr>
            <a:xfrm>
              <a:off x="5821780" y="1903234"/>
              <a:ext cx="1479757" cy="585452"/>
              <a:chOff x="5821780" y="1903234"/>
              <a:chExt cx="1479757" cy="585452"/>
            </a:xfrm>
          </p:grpSpPr>
          <p:sp>
            <p:nvSpPr>
              <p:cNvPr id="43" name="文本框 42"/>
              <p:cNvSpPr txBox="1"/>
              <p:nvPr/>
            </p:nvSpPr>
            <p:spPr>
              <a:xfrm>
                <a:off x="5821780" y="1903234"/>
                <a:ext cx="1479757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zh-CN" altLang="en-US" sz="2400" b="1" dirty="0">
                    <a:latin typeface="+mj-ea"/>
                    <a:ea typeface="+mj-ea"/>
                    <a:sym typeface="iekie jianyuanti" panose="02010601030101010101" pitchFamily="2" charset="-122"/>
                  </a:rPr>
                  <a:t>任务五</a:t>
                </a:r>
                <a:endParaRPr kumimoji="0" lang="en-US" altLang="zh-CN" sz="2400" b="1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+mj-ea"/>
                  <a:ea typeface="+mj-ea"/>
                  <a:sym typeface="iekie jianyuanti" panose="02010601030101010101" pitchFamily="2" charset="-122"/>
                </a:endParaRPr>
              </a:p>
            </p:txBody>
          </p:sp>
          <p:cxnSp>
            <p:nvCxnSpPr>
              <p:cNvPr id="44" name="直接连接符 43"/>
              <p:cNvCxnSpPr/>
              <p:nvPr/>
            </p:nvCxnSpPr>
            <p:spPr>
              <a:xfrm>
                <a:off x="6998921" y="1962294"/>
                <a:ext cx="0" cy="526392"/>
              </a:xfrm>
              <a:prstGeom prst="line">
                <a:avLst/>
              </a:prstGeom>
              <a:ln w="19050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642285" y="399079"/>
            <a:ext cx="11231131" cy="6059841"/>
            <a:chOff x="-3048707" y="-1959273"/>
            <a:chExt cx="18855629" cy="10173696"/>
          </a:xfrm>
        </p:grpSpPr>
        <p:sp>
          <p:nvSpPr>
            <p:cNvPr id="3" name="矩形: 圆角 2"/>
            <p:cNvSpPr/>
            <p:nvPr/>
          </p:nvSpPr>
          <p:spPr>
            <a:xfrm rot="19504256">
              <a:off x="5731135" y="1764779"/>
              <a:ext cx="10075787" cy="2158905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矩形: 圆角 3"/>
            <p:cNvSpPr/>
            <p:nvPr/>
          </p:nvSpPr>
          <p:spPr>
            <a:xfrm rot="19504256">
              <a:off x="-3048707" y="2621181"/>
              <a:ext cx="10744923" cy="2975293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矩形: 圆角 4"/>
            <p:cNvSpPr/>
            <p:nvPr/>
          </p:nvSpPr>
          <p:spPr>
            <a:xfrm rot="19504256">
              <a:off x="2750388" y="6055518"/>
              <a:ext cx="4136844" cy="2158905"/>
            </a:xfrm>
            <a:prstGeom prst="roundRect">
              <a:avLst>
                <a:gd name="adj" fmla="val 50000"/>
              </a:avLst>
            </a:prstGeom>
            <a:solidFill>
              <a:srgbClr val="00B0F0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6" name="矩形: 圆角 5"/>
            <p:cNvSpPr/>
            <p:nvPr/>
          </p:nvSpPr>
          <p:spPr>
            <a:xfrm rot="19504256">
              <a:off x="6645479" y="-1959273"/>
              <a:ext cx="4193355" cy="2975293"/>
            </a:xfrm>
            <a:prstGeom prst="roundRect">
              <a:avLst>
                <a:gd name="adj" fmla="val 50000"/>
              </a:avLst>
            </a:prstGeom>
            <a:solidFill>
              <a:srgbClr val="00B0F0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矩形: 圆角 6"/>
            <p:cNvSpPr/>
            <p:nvPr/>
          </p:nvSpPr>
          <p:spPr>
            <a:xfrm rot="19504256" flipH="1">
              <a:off x="631547" y="-303940"/>
              <a:ext cx="2557015" cy="547883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矩形: 圆角 7"/>
            <p:cNvSpPr/>
            <p:nvPr/>
          </p:nvSpPr>
          <p:spPr>
            <a:xfrm rot="19504256" flipH="1">
              <a:off x="-365334" y="954809"/>
              <a:ext cx="1049841" cy="547883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47D6"/>
                </a:gs>
                <a:gs pos="0">
                  <a:srgbClr val="00B0F0"/>
                </a:gs>
              </a:gsLst>
              <a:path path="circle">
                <a:fillToRect l="100000" t="10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9" name="矩形: 圆角 8"/>
            <p:cNvSpPr/>
            <p:nvPr/>
          </p:nvSpPr>
          <p:spPr>
            <a:xfrm rot="19504256">
              <a:off x="9975749" y="6528825"/>
              <a:ext cx="1665880" cy="461286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: 圆角 9"/>
            <p:cNvSpPr/>
            <p:nvPr/>
          </p:nvSpPr>
          <p:spPr>
            <a:xfrm rot="19504256">
              <a:off x="11579663" y="5563820"/>
              <a:ext cx="1065330" cy="461286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47D6"/>
                </a:gs>
                <a:gs pos="0">
                  <a:srgbClr val="00B0F0"/>
                </a:gs>
              </a:gsLst>
              <a:path path="circle">
                <a:fillToRect l="100000" t="10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sp>
        <p:nvSpPr>
          <p:cNvPr id="15" name="矩形: 圆角 14"/>
          <p:cNvSpPr/>
          <p:nvPr/>
        </p:nvSpPr>
        <p:spPr>
          <a:xfrm>
            <a:off x="2203501" y="2212390"/>
            <a:ext cx="8149041" cy="2370316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zh-CN" altLang="en-US" sz="24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图片加公司标志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5189046" y="2590145"/>
            <a:ext cx="2198178" cy="5835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spc="600" dirty="0">
                <a:latin typeface="+mj-ea"/>
                <a:ea typeface="+mj-ea"/>
                <a:cs typeface="+mn-ea"/>
                <a:sym typeface="+mn-lt"/>
              </a:rPr>
              <a:t>任务四</a:t>
            </a:r>
          </a:p>
        </p:txBody>
      </p:sp>
      <p:sp>
        <p:nvSpPr>
          <p:cNvPr id="16" name="椭圆 15"/>
          <p:cNvSpPr/>
          <p:nvPr/>
        </p:nvSpPr>
        <p:spPr>
          <a:xfrm>
            <a:off x="1862856" y="3704076"/>
            <a:ext cx="972993" cy="972993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>
            <a:off x="9353197" y="2105136"/>
            <a:ext cx="698679" cy="698679"/>
          </a:xfrm>
          <a:prstGeom prst="ellipse">
            <a:avLst/>
          </a:prstGeom>
          <a:gradFill>
            <a:gsLst>
              <a:gs pos="100000">
                <a:srgbClr val="0047D6"/>
              </a:gs>
              <a:gs pos="0">
                <a:srgbClr val="00B0F0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>
            <a:off x="9096303" y="2480474"/>
            <a:ext cx="390525" cy="390525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bldLvl="0" animBg="1"/>
      <p:bldP spid="16" grpId="0" bldLvl="0" animBg="1"/>
      <p:bldP spid="13" grpId="0" bldLvl="0" animBg="1"/>
      <p:bldP spid="17" grpId="0" bldLvl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609878" y="1056688"/>
            <a:ext cx="6241175" cy="461665"/>
            <a:chOff x="609878" y="1056688"/>
            <a:chExt cx="6241175" cy="461665"/>
          </a:xfrm>
        </p:grpSpPr>
        <p:sp>
          <p:nvSpPr>
            <p:cNvPr id="7" name="文本框 6"/>
            <p:cNvSpPr txBox="1"/>
            <p:nvPr/>
          </p:nvSpPr>
          <p:spPr>
            <a:xfrm>
              <a:off x="852486" y="1056688"/>
              <a:ext cx="5998567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solidFill>
                    <a:srgbClr val="00B0F0"/>
                  </a:solidFill>
                  <a:latin typeface="+mj-ea"/>
                  <a:ea typeface="+mj-ea"/>
                  <a:cs typeface="+mn-ea"/>
                  <a:sym typeface="+mn-lt"/>
                </a:rPr>
                <a:t>任务要求</a:t>
              </a:r>
            </a:p>
          </p:txBody>
        </p:sp>
        <p:sp>
          <p:nvSpPr>
            <p:cNvPr id="8" name="îṩļíḓè"/>
            <p:cNvSpPr/>
            <p:nvPr/>
          </p:nvSpPr>
          <p:spPr>
            <a:xfrm>
              <a:off x="609878" y="1166217"/>
              <a:ext cx="242608" cy="242606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47D6"/>
                </a:gs>
                <a:gs pos="0">
                  <a:srgbClr val="00B0F0"/>
                </a:gs>
              </a:gsLst>
              <a:path path="circle">
                <a:fillToRect l="100000" t="100000"/>
              </a:path>
            </a:gradFill>
            <a:ln w="38100" cap="flat">
              <a:solidFill>
                <a:sysClr val="window" lastClr="FFFFFF"/>
              </a:solidFill>
              <a:miter lim="400000"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wrap="square" lIns="0" tIns="0" rIns="0" bIns="0" numCol="1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200"/>
              </a:pPr>
              <a:endParaRPr kumimoji="0" sz="16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+mj-ea"/>
                <a:ea typeface="+mj-ea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-267780" y="45606"/>
            <a:ext cx="478282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zh-CN" altLang="en-US" sz="28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图片加公司标志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1698408" y="2306158"/>
            <a:ext cx="7464445" cy="141891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304800">
              <a:lnSpc>
                <a:spcPct val="150000"/>
              </a:lnSpc>
            </a:pPr>
            <a:r>
              <a:rPr lang="zh-CN" altLang="en-US" sz="2000" b="0" dirty="0">
                <a:ea typeface="宋体" panose="02010600030101010101" pitchFamily="2" charset="-122"/>
              </a:rPr>
              <a:t>（</a:t>
            </a:r>
            <a:r>
              <a:rPr lang="en-US" altLang="zh-CN" sz="2000" b="0" dirty="0">
                <a:ea typeface="宋体" panose="02010600030101010101" pitchFamily="2" charset="-122"/>
              </a:rPr>
              <a:t>1</a:t>
            </a:r>
            <a:r>
              <a:rPr lang="zh-CN" altLang="en-US" sz="2000" b="0" dirty="0">
                <a:ea typeface="宋体" panose="02010600030101010101" pitchFamily="2" charset="-122"/>
              </a:rPr>
              <a:t>）现</a:t>
            </a:r>
            <a:r>
              <a:rPr lang="en-US" altLang="zh-CN" sz="2000" b="0" dirty="0" err="1">
                <a:ea typeface="宋体" panose="02010600030101010101" pitchFamily="2" charset="-122"/>
              </a:rPr>
              <a:t>imgs</a:t>
            </a:r>
            <a:r>
              <a:rPr lang="zh-CN" altLang="en-US" sz="2000" b="0" dirty="0">
                <a:ea typeface="宋体" panose="02010600030101010101" pitchFamily="2" charset="-122"/>
              </a:rPr>
              <a:t>目录中有一批图片。</a:t>
            </a:r>
          </a:p>
          <a:p>
            <a:pPr indent="304800">
              <a:lnSpc>
                <a:spcPct val="150000"/>
              </a:lnSpc>
            </a:pPr>
            <a:r>
              <a:rPr lang="zh-CN" altLang="en-US" sz="2000" b="0" dirty="0">
                <a:ea typeface="宋体" panose="02010600030101010101" pitchFamily="2" charset="-122"/>
              </a:rPr>
              <a:t>（</a:t>
            </a:r>
            <a:r>
              <a:rPr lang="en-US" altLang="zh-CN" sz="2000" b="0" dirty="0">
                <a:ea typeface="宋体" panose="02010600030101010101" pitchFamily="2" charset="-122"/>
              </a:rPr>
              <a:t>2</a:t>
            </a:r>
            <a:r>
              <a:rPr lang="zh-CN" altLang="en-US" sz="2000" b="0" dirty="0">
                <a:ea typeface="宋体" panose="02010600030101010101" pitchFamily="2" charset="-122"/>
              </a:rPr>
              <a:t>）请把</a:t>
            </a:r>
            <a:r>
              <a:rPr lang="en-US" altLang="zh-CN" sz="2000" b="0" dirty="0">
                <a:ea typeface="宋体" panose="02010600030101010101" pitchFamily="2" charset="-122"/>
              </a:rPr>
              <a:t>LOGO.png</a:t>
            </a:r>
            <a:r>
              <a:rPr lang="zh-CN" altLang="en-US" sz="2000" b="0" dirty="0">
                <a:ea typeface="宋体" panose="02010600030101010101" pitchFamily="2" charset="-122"/>
              </a:rPr>
              <a:t>图片添加到每张图片的右下角。</a:t>
            </a:r>
          </a:p>
          <a:p>
            <a:pPr indent="304800">
              <a:lnSpc>
                <a:spcPct val="150000"/>
              </a:lnSpc>
            </a:pPr>
            <a:r>
              <a:rPr lang="zh-CN" altLang="en-US" sz="2000" b="0" dirty="0">
                <a:ea typeface="宋体" panose="02010600030101010101" pitchFamily="2" charset="-122"/>
              </a:rPr>
              <a:t>（</a:t>
            </a:r>
            <a:r>
              <a:rPr lang="en-US" altLang="zh-CN" sz="2000" b="0" dirty="0">
                <a:ea typeface="宋体" panose="02010600030101010101" pitchFamily="2" charset="-122"/>
              </a:rPr>
              <a:t>3</a:t>
            </a:r>
            <a:r>
              <a:rPr lang="zh-CN" altLang="en-US" sz="2000" b="0" dirty="0">
                <a:ea typeface="宋体" panose="02010600030101010101" pitchFamily="2" charset="-122"/>
              </a:rPr>
              <a:t>）完成后的图片文件保存在</a:t>
            </a:r>
            <a:r>
              <a:rPr lang="en-US" altLang="zh-CN" sz="2000" b="0" dirty="0" err="1">
                <a:ea typeface="宋体" panose="02010600030101010101" pitchFamily="2" charset="-122"/>
              </a:rPr>
              <a:t>imgss</a:t>
            </a:r>
            <a:r>
              <a:rPr lang="zh-CN" altLang="en-US" sz="2000" b="0" dirty="0">
                <a:ea typeface="宋体" panose="02010600030101010101" pitchFamily="2" charset="-122"/>
              </a:rPr>
              <a:t>目录中。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609878" y="1056688"/>
            <a:ext cx="6241175" cy="460375"/>
            <a:chOff x="609878" y="1056688"/>
            <a:chExt cx="6241175" cy="460375"/>
          </a:xfrm>
        </p:grpSpPr>
        <p:sp>
          <p:nvSpPr>
            <p:cNvPr id="7" name="文本框 6"/>
            <p:cNvSpPr txBox="1"/>
            <p:nvPr/>
          </p:nvSpPr>
          <p:spPr>
            <a:xfrm>
              <a:off x="852486" y="1056688"/>
              <a:ext cx="5998567" cy="4603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solidFill>
                    <a:srgbClr val="00B0F0"/>
                  </a:solidFill>
                  <a:latin typeface="+mj-ea"/>
                  <a:ea typeface="+mj-ea"/>
                  <a:cs typeface="+mn-ea"/>
                  <a:sym typeface="+mn-lt"/>
                </a:rPr>
                <a:t>实现步骤</a:t>
              </a:r>
            </a:p>
          </p:txBody>
        </p:sp>
        <p:sp>
          <p:nvSpPr>
            <p:cNvPr id="8" name="îṩļíḓè"/>
            <p:cNvSpPr/>
            <p:nvPr/>
          </p:nvSpPr>
          <p:spPr>
            <a:xfrm>
              <a:off x="609878" y="1166217"/>
              <a:ext cx="242608" cy="242606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47D6"/>
                </a:gs>
                <a:gs pos="0">
                  <a:srgbClr val="00B0F0"/>
                </a:gs>
              </a:gsLst>
              <a:path path="circle">
                <a:fillToRect l="100000" t="100000"/>
              </a:path>
            </a:gradFill>
            <a:ln w="38100" cap="flat">
              <a:solidFill>
                <a:sysClr val="window" lastClr="FFFFFF"/>
              </a:solidFill>
              <a:miter lim="400000"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wrap="square" lIns="0" tIns="0" rIns="0" bIns="0" numCol="1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200"/>
              </a:pPr>
              <a:endParaRPr kumimoji="0" sz="16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+mj-ea"/>
                <a:ea typeface="+mj-ea"/>
              </a:endParaRPr>
            </a:p>
          </p:txBody>
        </p:sp>
      </p:grpSp>
      <p:sp>
        <p:nvSpPr>
          <p:cNvPr id="100" name="文本框 99"/>
          <p:cNvSpPr txBox="1"/>
          <p:nvPr/>
        </p:nvSpPr>
        <p:spPr>
          <a:xfrm>
            <a:off x="1298892" y="1857288"/>
            <a:ext cx="9594215" cy="1880579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304800">
              <a:lnSpc>
                <a:spcPct val="150000"/>
              </a:lnSpc>
            </a:pP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（</a:t>
            </a:r>
            <a:r>
              <a:rPr lang="en-US" altLang="zh-CN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）打开</a:t>
            </a:r>
            <a:r>
              <a:rPr lang="en-US" altLang="zh-CN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D:\mypython</a:t>
            </a: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文件夹作为项目目录，执行“文件</a:t>
            </a:r>
            <a:r>
              <a:rPr lang="en-US" altLang="zh-CN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/</a:t>
            </a: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新建文件”命令，新建</a:t>
            </a:r>
            <a:r>
              <a:rPr lang="en-US" altLang="zh-CN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pyimage.py</a:t>
            </a: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文件，输入程序代码，实现功能：导入</a:t>
            </a:r>
            <a:r>
              <a:rPr lang="en-US" altLang="zh-CN" sz="2000" b="0" dirty="0" err="1">
                <a:latin typeface="Times New Roman" panose="02020603050405020304" pitchFamily="18" charset="0"/>
                <a:ea typeface="宋体" panose="02010600030101010101" pitchFamily="2" charset="-122"/>
              </a:rPr>
              <a:t>os</a:t>
            </a: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模块，从</a:t>
            </a:r>
            <a:r>
              <a:rPr lang="en-US" altLang="zh-CN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PIL</a:t>
            </a: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模块导入</a:t>
            </a:r>
            <a:r>
              <a:rPr lang="en-US" altLang="zh-CN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Image</a:t>
            </a: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函数，定义待处理图片的路径</a:t>
            </a:r>
            <a:r>
              <a:rPr lang="en-US" altLang="zh-CN" sz="2000" b="0" dirty="0" err="1">
                <a:latin typeface="Times New Roman" panose="02020603050405020304" pitchFamily="18" charset="0"/>
                <a:ea typeface="宋体" panose="02010600030101010101" pitchFamily="2" charset="-122"/>
              </a:rPr>
              <a:t>imgs</a:t>
            </a: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保存在变量“路径”中，加载</a:t>
            </a:r>
            <a:r>
              <a:rPr lang="en-US" altLang="zh-CN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LOGO.png</a:t>
            </a: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文件，并获取</a:t>
            </a:r>
            <a:r>
              <a:rPr lang="en-US" altLang="zh-CN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LOGO.png</a:t>
            </a: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图像的宽度和高度。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9A9C8E33-C683-508A-0356-AC889CD089BF}"/>
              </a:ext>
            </a:extLst>
          </p:cNvPr>
          <p:cNvSpPr txBox="1"/>
          <p:nvPr/>
        </p:nvSpPr>
        <p:spPr>
          <a:xfrm>
            <a:off x="-267780" y="45606"/>
            <a:ext cx="478282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zh-CN" altLang="en-US" sz="28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图片加公司标志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510A8277-92F1-1786-9AA9-4983DE24B07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-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289004" y="4078093"/>
            <a:ext cx="7613992" cy="196448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609878" y="1056688"/>
            <a:ext cx="6241175" cy="460375"/>
            <a:chOff x="609878" y="1056688"/>
            <a:chExt cx="6241175" cy="460375"/>
          </a:xfrm>
        </p:grpSpPr>
        <p:sp>
          <p:nvSpPr>
            <p:cNvPr id="7" name="文本框 6"/>
            <p:cNvSpPr txBox="1"/>
            <p:nvPr/>
          </p:nvSpPr>
          <p:spPr>
            <a:xfrm>
              <a:off x="852486" y="1056688"/>
              <a:ext cx="5998567" cy="4603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solidFill>
                    <a:srgbClr val="00B0F0"/>
                  </a:solidFill>
                  <a:latin typeface="+mj-ea"/>
                  <a:ea typeface="+mj-ea"/>
                  <a:cs typeface="+mn-ea"/>
                  <a:sym typeface="+mn-lt"/>
                </a:rPr>
                <a:t>实现步骤</a:t>
              </a:r>
            </a:p>
          </p:txBody>
        </p:sp>
        <p:sp>
          <p:nvSpPr>
            <p:cNvPr id="8" name="îṩļíḓè"/>
            <p:cNvSpPr/>
            <p:nvPr/>
          </p:nvSpPr>
          <p:spPr>
            <a:xfrm>
              <a:off x="609878" y="1166217"/>
              <a:ext cx="242608" cy="242606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47D6"/>
                </a:gs>
                <a:gs pos="0">
                  <a:srgbClr val="00B0F0"/>
                </a:gs>
              </a:gsLst>
              <a:path path="circle">
                <a:fillToRect l="100000" t="100000"/>
              </a:path>
            </a:gradFill>
            <a:ln w="38100" cap="flat">
              <a:solidFill>
                <a:sysClr val="window" lastClr="FFFFFF"/>
              </a:solidFill>
              <a:miter lim="400000"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wrap="square" lIns="0" tIns="0" rIns="0" bIns="0" numCol="1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200"/>
              </a:pPr>
              <a:endParaRPr kumimoji="0" sz="16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+mj-ea"/>
                <a:ea typeface="+mj-ea"/>
              </a:endParaRPr>
            </a:p>
          </p:txBody>
        </p:sp>
      </p:grpSp>
      <p:sp>
        <p:nvSpPr>
          <p:cNvPr id="100" name="文本框 99"/>
          <p:cNvSpPr txBox="1"/>
          <p:nvPr/>
        </p:nvSpPr>
        <p:spPr>
          <a:xfrm>
            <a:off x="1374306" y="2010085"/>
            <a:ext cx="9594215" cy="141891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304800">
              <a:lnSpc>
                <a:spcPct val="150000"/>
              </a:lnSpc>
            </a:pP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（</a:t>
            </a:r>
            <a:r>
              <a:rPr lang="en-US" altLang="zh-CN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）在</a:t>
            </a:r>
            <a:r>
              <a:rPr lang="en-US" altLang="zh-CN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pyimage.py</a:t>
            </a: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文件继续输入程序代码，实现功能：遍历判断指定路径下的所有文件，逐个加载文件，获取图像的宽度和高度，把</a:t>
            </a:r>
            <a:r>
              <a:rPr lang="en-US" altLang="zh-CN" sz="2000" b="0" dirty="0" err="1">
                <a:latin typeface="Times New Roman" panose="02020603050405020304" pitchFamily="18" charset="0"/>
                <a:ea typeface="宋体" panose="02010600030101010101" pitchFamily="2" charset="-122"/>
              </a:rPr>
              <a:t>logol</a:t>
            </a: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图像贴到各张图片的右下角，最后把文件保存到</a:t>
            </a:r>
            <a:r>
              <a:rPr lang="en-US" altLang="zh-CN" sz="2000" b="0" dirty="0" err="1">
                <a:latin typeface="Times New Roman" panose="02020603050405020304" pitchFamily="18" charset="0"/>
                <a:ea typeface="宋体" panose="02010600030101010101" pitchFamily="2" charset="-122"/>
              </a:rPr>
              <a:t>imgss</a:t>
            </a:r>
            <a:r>
              <a:rPr lang="en-US" altLang="zh-CN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目录中。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9A9C8E33-C683-508A-0356-AC889CD089BF}"/>
              </a:ext>
            </a:extLst>
          </p:cNvPr>
          <p:cNvSpPr txBox="1"/>
          <p:nvPr/>
        </p:nvSpPr>
        <p:spPr>
          <a:xfrm>
            <a:off x="-267780" y="45606"/>
            <a:ext cx="478282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zh-CN" altLang="en-US" sz="28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图片加公司标志</a:t>
            </a:r>
          </a:p>
        </p:txBody>
      </p:sp>
      <p:pic>
        <p:nvPicPr>
          <p:cNvPr id="2" name="图片 1">
            <a:extLst>
              <a:ext uri="{FF2B5EF4-FFF2-40B4-BE49-F238E27FC236}">
                <a16:creationId xmlns:a16="http://schemas.microsoft.com/office/drawing/2014/main" id="{4B5C2931-E463-8442-1B40-57D34210FAD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-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447924" y="3907540"/>
            <a:ext cx="7296152" cy="169198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8803318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609878" y="1056688"/>
            <a:ext cx="6241175" cy="460375"/>
            <a:chOff x="609878" y="1056688"/>
            <a:chExt cx="6241175" cy="460375"/>
          </a:xfrm>
        </p:grpSpPr>
        <p:sp>
          <p:nvSpPr>
            <p:cNvPr id="7" name="文本框 6"/>
            <p:cNvSpPr txBox="1"/>
            <p:nvPr/>
          </p:nvSpPr>
          <p:spPr>
            <a:xfrm>
              <a:off x="852486" y="1056688"/>
              <a:ext cx="5998567" cy="4603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solidFill>
                    <a:srgbClr val="00B0F0"/>
                  </a:solidFill>
                  <a:latin typeface="+mj-ea"/>
                  <a:ea typeface="+mj-ea"/>
                  <a:cs typeface="+mn-ea"/>
                  <a:sym typeface="+mn-lt"/>
                </a:rPr>
                <a:t>实现步骤</a:t>
              </a:r>
            </a:p>
          </p:txBody>
        </p:sp>
        <p:sp>
          <p:nvSpPr>
            <p:cNvPr id="8" name="îṩļíḓè"/>
            <p:cNvSpPr/>
            <p:nvPr/>
          </p:nvSpPr>
          <p:spPr>
            <a:xfrm>
              <a:off x="609878" y="1166217"/>
              <a:ext cx="242608" cy="242606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47D6"/>
                </a:gs>
                <a:gs pos="0">
                  <a:srgbClr val="00B0F0"/>
                </a:gs>
              </a:gsLst>
              <a:path path="circle">
                <a:fillToRect l="100000" t="100000"/>
              </a:path>
            </a:gradFill>
            <a:ln w="38100" cap="flat">
              <a:solidFill>
                <a:sysClr val="window" lastClr="FFFFFF"/>
              </a:solidFill>
              <a:miter lim="400000"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wrap="square" lIns="0" tIns="0" rIns="0" bIns="0" numCol="1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200"/>
              </a:pPr>
              <a:endParaRPr kumimoji="0" sz="16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+mj-ea"/>
                <a:ea typeface="+mj-ea"/>
              </a:endParaRPr>
            </a:p>
          </p:txBody>
        </p:sp>
      </p:grpSp>
      <p:sp>
        <p:nvSpPr>
          <p:cNvPr id="100" name="文本框 99"/>
          <p:cNvSpPr txBox="1"/>
          <p:nvPr/>
        </p:nvSpPr>
        <p:spPr>
          <a:xfrm>
            <a:off x="1374306" y="2010085"/>
            <a:ext cx="9594215" cy="95725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304800">
              <a:lnSpc>
                <a:spcPct val="150000"/>
              </a:lnSpc>
            </a:pP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（</a:t>
            </a:r>
            <a:r>
              <a:rPr lang="en-US" altLang="zh-CN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3</a:t>
            </a: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）执行“运行</a:t>
            </a:r>
            <a:r>
              <a:rPr lang="en-US" altLang="zh-CN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/</a:t>
            </a: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启动调试”命令，运行程序，能在</a:t>
            </a:r>
            <a:r>
              <a:rPr lang="en-US" altLang="zh-CN" sz="2000" b="0" dirty="0" err="1">
                <a:latin typeface="Times New Roman" panose="02020603050405020304" pitchFamily="18" charset="0"/>
                <a:ea typeface="宋体" panose="02010600030101010101" pitchFamily="2" charset="-122"/>
              </a:rPr>
              <a:t>imgss</a:t>
            </a: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目录中查看到输出的图像文件，如图所示。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9A9C8E33-C683-508A-0356-AC889CD089BF}"/>
              </a:ext>
            </a:extLst>
          </p:cNvPr>
          <p:cNvSpPr txBox="1"/>
          <p:nvPr/>
        </p:nvSpPr>
        <p:spPr>
          <a:xfrm>
            <a:off x="-267780" y="45606"/>
            <a:ext cx="478282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zh-CN" altLang="en-US" sz="28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图片加公司标志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C878DBB4-A20D-1812-F732-277DC1C1E8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33566" y="3028179"/>
            <a:ext cx="5675694" cy="33075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5920286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642285" y="399079"/>
            <a:ext cx="11231131" cy="6059841"/>
            <a:chOff x="-3048707" y="-1959273"/>
            <a:chExt cx="18855629" cy="10173696"/>
          </a:xfrm>
        </p:grpSpPr>
        <p:sp>
          <p:nvSpPr>
            <p:cNvPr id="3" name="矩形: 圆角 2"/>
            <p:cNvSpPr/>
            <p:nvPr/>
          </p:nvSpPr>
          <p:spPr>
            <a:xfrm rot="19504256">
              <a:off x="5731135" y="1764779"/>
              <a:ext cx="10075787" cy="2158905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矩形: 圆角 3"/>
            <p:cNvSpPr/>
            <p:nvPr/>
          </p:nvSpPr>
          <p:spPr>
            <a:xfrm rot="19504256">
              <a:off x="-3048707" y="2621181"/>
              <a:ext cx="10744923" cy="2975293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矩形: 圆角 4"/>
            <p:cNvSpPr/>
            <p:nvPr/>
          </p:nvSpPr>
          <p:spPr>
            <a:xfrm rot="19504256">
              <a:off x="2750388" y="6055518"/>
              <a:ext cx="4136844" cy="2158905"/>
            </a:xfrm>
            <a:prstGeom prst="roundRect">
              <a:avLst>
                <a:gd name="adj" fmla="val 50000"/>
              </a:avLst>
            </a:prstGeom>
            <a:solidFill>
              <a:srgbClr val="00B0F0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6" name="矩形: 圆角 5"/>
            <p:cNvSpPr/>
            <p:nvPr/>
          </p:nvSpPr>
          <p:spPr>
            <a:xfrm rot="19504256">
              <a:off x="6645479" y="-1959273"/>
              <a:ext cx="4193355" cy="2975293"/>
            </a:xfrm>
            <a:prstGeom prst="roundRect">
              <a:avLst>
                <a:gd name="adj" fmla="val 50000"/>
              </a:avLst>
            </a:prstGeom>
            <a:solidFill>
              <a:srgbClr val="00B0F0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矩形: 圆角 6"/>
            <p:cNvSpPr/>
            <p:nvPr/>
          </p:nvSpPr>
          <p:spPr>
            <a:xfrm rot="19504256" flipH="1">
              <a:off x="631547" y="-303940"/>
              <a:ext cx="2557015" cy="547883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矩形: 圆角 7"/>
            <p:cNvSpPr/>
            <p:nvPr/>
          </p:nvSpPr>
          <p:spPr>
            <a:xfrm rot="19504256" flipH="1">
              <a:off x="-365334" y="954809"/>
              <a:ext cx="1049841" cy="547883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47D6"/>
                </a:gs>
                <a:gs pos="0">
                  <a:srgbClr val="00B0F0"/>
                </a:gs>
              </a:gsLst>
              <a:path path="circle">
                <a:fillToRect l="100000" t="10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9" name="矩形: 圆角 8"/>
            <p:cNvSpPr/>
            <p:nvPr/>
          </p:nvSpPr>
          <p:spPr>
            <a:xfrm rot="19504256">
              <a:off x="9975749" y="6528825"/>
              <a:ext cx="1665880" cy="461286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: 圆角 9"/>
            <p:cNvSpPr/>
            <p:nvPr/>
          </p:nvSpPr>
          <p:spPr>
            <a:xfrm rot="19504256">
              <a:off x="11579663" y="5563820"/>
              <a:ext cx="1065330" cy="461286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47D6"/>
                </a:gs>
                <a:gs pos="0">
                  <a:srgbClr val="00B0F0"/>
                </a:gs>
              </a:gsLst>
              <a:path path="circle">
                <a:fillToRect l="100000" t="10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sp>
        <p:nvSpPr>
          <p:cNvPr id="15" name="矩形: 圆角 14"/>
          <p:cNvSpPr/>
          <p:nvPr/>
        </p:nvSpPr>
        <p:spPr>
          <a:xfrm>
            <a:off x="2203501" y="2212390"/>
            <a:ext cx="8149041" cy="2370316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200000"/>
              </a:lnSpc>
            </a:pPr>
            <a:r>
              <a:rPr lang="zh-CN" altLang="en-US" sz="28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图片加文字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5189046" y="2590145"/>
            <a:ext cx="2198178" cy="5835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spc="600" dirty="0">
                <a:latin typeface="+mj-ea"/>
                <a:ea typeface="+mj-ea"/>
                <a:cs typeface="+mn-ea"/>
                <a:sym typeface="+mn-lt"/>
              </a:rPr>
              <a:t>任务五</a:t>
            </a:r>
          </a:p>
        </p:txBody>
      </p:sp>
      <p:sp>
        <p:nvSpPr>
          <p:cNvPr id="16" name="椭圆 15"/>
          <p:cNvSpPr/>
          <p:nvPr/>
        </p:nvSpPr>
        <p:spPr>
          <a:xfrm>
            <a:off x="1862856" y="3704076"/>
            <a:ext cx="972993" cy="972993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>
            <a:off x="9353197" y="2105136"/>
            <a:ext cx="698679" cy="698679"/>
          </a:xfrm>
          <a:prstGeom prst="ellipse">
            <a:avLst/>
          </a:prstGeom>
          <a:gradFill>
            <a:gsLst>
              <a:gs pos="100000">
                <a:srgbClr val="0047D6"/>
              </a:gs>
              <a:gs pos="0">
                <a:srgbClr val="00B0F0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>
            <a:off x="9096303" y="2480474"/>
            <a:ext cx="390525" cy="390525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bldLvl="0" animBg="1"/>
      <p:bldP spid="16" grpId="0" bldLvl="0" animBg="1"/>
      <p:bldP spid="13" grpId="0" bldLvl="0" animBg="1"/>
      <p:bldP spid="17" grpId="0" bldLvl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609878" y="1056688"/>
            <a:ext cx="6241175" cy="461665"/>
            <a:chOff x="609878" y="1056688"/>
            <a:chExt cx="6241175" cy="461665"/>
          </a:xfrm>
        </p:grpSpPr>
        <p:sp>
          <p:nvSpPr>
            <p:cNvPr id="7" name="文本框 6"/>
            <p:cNvSpPr txBox="1"/>
            <p:nvPr/>
          </p:nvSpPr>
          <p:spPr>
            <a:xfrm>
              <a:off x="852486" y="1056688"/>
              <a:ext cx="5998567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solidFill>
                    <a:srgbClr val="00B0F0"/>
                  </a:solidFill>
                  <a:latin typeface="+mj-ea"/>
                  <a:ea typeface="+mj-ea"/>
                  <a:cs typeface="+mn-ea"/>
                  <a:sym typeface="+mn-lt"/>
                </a:rPr>
                <a:t>任务要求</a:t>
              </a:r>
            </a:p>
          </p:txBody>
        </p:sp>
        <p:sp>
          <p:nvSpPr>
            <p:cNvPr id="8" name="îṩļíḓè"/>
            <p:cNvSpPr/>
            <p:nvPr/>
          </p:nvSpPr>
          <p:spPr>
            <a:xfrm>
              <a:off x="609878" y="1166217"/>
              <a:ext cx="242608" cy="242606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47D6"/>
                </a:gs>
                <a:gs pos="0">
                  <a:srgbClr val="00B0F0"/>
                </a:gs>
              </a:gsLst>
              <a:path path="circle">
                <a:fillToRect l="100000" t="100000"/>
              </a:path>
            </a:gradFill>
            <a:ln w="38100" cap="flat">
              <a:solidFill>
                <a:sysClr val="window" lastClr="FFFFFF"/>
              </a:solidFill>
              <a:miter lim="400000"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wrap="square" lIns="0" tIns="0" rIns="0" bIns="0" numCol="1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200"/>
              </a:pPr>
              <a:endParaRPr kumimoji="0" sz="16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+mj-ea"/>
                <a:ea typeface="+mj-ea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-1347222" y="49540"/>
            <a:ext cx="609600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zh-CN" altLang="en-US" sz="28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图片加文字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1700778" y="2488710"/>
            <a:ext cx="8042910" cy="141891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304800">
              <a:lnSpc>
                <a:spcPct val="150000"/>
              </a:lnSpc>
            </a:pPr>
            <a:r>
              <a:rPr lang="zh-CN" altLang="en-US" sz="2000" b="0" dirty="0">
                <a:ea typeface="宋体" panose="02010600030101010101" pitchFamily="2" charset="-122"/>
              </a:rPr>
              <a:t>（</a:t>
            </a:r>
            <a:r>
              <a:rPr lang="en-US" altLang="zh-CN" sz="2000" b="0" dirty="0">
                <a:ea typeface="宋体" panose="02010600030101010101" pitchFamily="2" charset="-122"/>
              </a:rPr>
              <a:t>1</a:t>
            </a:r>
            <a:r>
              <a:rPr lang="zh-CN" altLang="en-US" sz="2000" b="0" dirty="0">
                <a:ea typeface="宋体" panose="02010600030101010101" pitchFamily="2" charset="-122"/>
              </a:rPr>
              <a:t>）现</a:t>
            </a:r>
            <a:r>
              <a:rPr lang="en-US" altLang="zh-CN" sz="2000" b="0" dirty="0" err="1">
                <a:ea typeface="宋体" panose="02010600030101010101" pitchFamily="2" charset="-122"/>
              </a:rPr>
              <a:t>imgs</a:t>
            </a:r>
            <a:r>
              <a:rPr lang="zh-CN" altLang="en-US" sz="2000" b="0" dirty="0">
                <a:ea typeface="宋体" panose="02010600030101010101" pitchFamily="2" charset="-122"/>
              </a:rPr>
              <a:t>目录中有一批图片。</a:t>
            </a:r>
          </a:p>
          <a:p>
            <a:pPr indent="304800">
              <a:lnSpc>
                <a:spcPct val="150000"/>
              </a:lnSpc>
            </a:pPr>
            <a:r>
              <a:rPr lang="zh-CN" altLang="en-US" sz="2000" b="0" dirty="0">
                <a:ea typeface="宋体" panose="02010600030101010101" pitchFamily="2" charset="-122"/>
              </a:rPr>
              <a:t>（</a:t>
            </a:r>
            <a:r>
              <a:rPr lang="en-US" altLang="zh-CN" sz="2000" b="0" dirty="0">
                <a:ea typeface="宋体" panose="02010600030101010101" pitchFamily="2" charset="-122"/>
              </a:rPr>
              <a:t>2</a:t>
            </a:r>
            <a:r>
              <a:rPr lang="zh-CN" altLang="en-US" sz="2000" b="0" dirty="0">
                <a:ea typeface="宋体" panose="02010600030101010101" pitchFamily="2" charset="-122"/>
              </a:rPr>
              <a:t>）请在所有图片的右上角添加“文字标题” 。</a:t>
            </a:r>
          </a:p>
          <a:p>
            <a:pPr indent="304800">
              <a:lnSpc>
                <a:spcPct val="150000"/>
              </a:lnSpc>
            </a:pPr>
            <a:r>
              <a:rPr lang="zh-CN" altLang="en-US" sz="2000" b="0" dirty="0">
                <a:ea typeface="宋体" panose="02010600030101010101" pitchFamily="2" charset="-122"/>
              </a:rPr>
              <a:t>（</a:t>
            </a:r>
            <a:r>
              <a:rPr lang="en-US" altLang="zh-CN" sz="2000" b="0" dirty="0">
                <a:ea typeface="宋体" panose="02010600030101010101" pitchFamily="2" charset="-122"/>
              </a:rPr>
              <a:t>3</a:t>
            </a:r>
            <a:r>
              <a:rPr lang="zh-CN" altLang="en-US" sz="2000" b="0" dirty="0">
                <a:ea typeface="宋体" panose="02010600030101010101" pitchFamily="2" charset="-122"/>
              </a:rPr>
              <a:t>）完成后的图片文件保存在</a:t>
            </a:r>
            <a:r>
              <a:rPr lang="en-US" altLang="zh-CN" sz="2000" b="0" dirty="0" err="1">
                <a:ea typeface="宋体" panose="02010600030101010101" pitchFamily="2" charset="-122"/>
              </a:rPr>
              <a:t>imgss</a:t>
            </a:r>
            <a:r>
              <a:rPr lang="zh-CN" altLang="en-US" sz="2000" b="0" dirty="0">
                <a:ea typeface="宋体" panose="02010600030101010101" pitchFamily="2" charset="-122"/>
              </a:rPr>
              <a:t>目录中。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609878" y="1056688"/>
            <a:ext cx="6241175" cy="460375"/>
            <a:chOff x="609878" y="1056688"/>
            <a:chExt cx="6241175" cy="460375"/>
          </a:xfrm>
        </p:grpSpPr>
        <p:sp>
          <p:nvSpPr>
            <p:cNvPr id="7" name="文本框 6"/>
            <p:cNvSpPr txBox="1"/>
            <p:nvPr/>
          </p:nvSpPr>
          <p:spPr>
            <a:xfrm>
              <a:off x="852486" y="1056688"/>
              <a:ext cx="5998567" cy="4603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solidFill>
                    <a:srgbClr val="00B0F0"/>
                  </a:solidFill>
                  <a:latin typeface="+mj-ea"/>
                  <a:ea typeface="+mj-ea"/>
                  <a:cs typeface="+mn-ea"/>
                  <a:sym typeface="+mn-lt"/>
                </a:rPr>
                <a:t>实现步骤</a:t>
              </a:r>
            </a:p>
          </p:txBody>
        </p:sp>
        <p:sp>
          <p:nvSpPr>
            <p:cNvPr id="8" name="îṩļíḓè"/>
            <p:cNvSpPr/>
            <p:nvPr/>
          </p:nvSpPr>
          <p:spPr>
            <a:xfrm>
              <a:off x="609878" y="1166217"/>
              <a:ext cx="242608" cy="242606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47D6"/>
                </a:gs>
                <a:gs pos="0">
                  <a:srgbClr val="00B0F0"/>
                </a:gs>
              </a:gsLst>
              <a:path path="circle">
                <a:fillToRect l="100000" t="100000"/>
              </a:path>
            </a:gradFill>
            <a:ln w="38100" cap="flat">
              <a:solidFill>
                <a:sysClr val="window" lastClr="FFFFFF"/>
              </a:solidFill>
              <a:miter lim="400000"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wrap="square" lIns="0" tIns="0" rIns="0" bIns="0" numCol="1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200"/>
              </a:pPr>
              <a:endParaRPr kumimoji="0" sz="16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+mj-ea"/>
                <a:ea typeface="+mj-ea"/>
              </a:endParaRPr>
            </a:p>
          </p:txBody>
        </p:sp>
      </p:grpSp>
      <p:sp>
        <p:nvSpPr>
          <p:cNvPr id="100" name="文本框 99"/>
          <p:cNvSpPr txBox="1"/>
          <p:nvPr/>
        </p:nvSpPr>
        <p:spPr>
          <a:xfrm>
            <a:off x="1305088" y="1840249"/>
            <a:ext cx="9912808" cy="1880579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304800">
              <a:lnSpc>
                <a:spcPct val="150000"/>
              </a:lnSpc>
            </a:pPr>
            <a:r>
              <a:rPr lang="zh-CN" altLang="en-US" sz="2000" b="0" dirty="0">
                <a:ea typeface="宋体" panose="02010600030101010101" pitchFamily="2" charset="-122"/>
              </a:rPr>
              <a:t>（</a:t>
            </a:r>
            <a:r>
              <a:rPr lang="en-US" altLang="zh-CN" sz="2000" b="0" dirty="0">
                <a:ea typeface="宋体" panose="02010600030101010101" pitchFamily="2" charset="-122"/>
              </a:rPr>
              <a:t>1</a:t>
            </a:r>
            <a:r>
              <a:rPr lang="zh-CN" altLang="en-US" sz="2000" b="0" dirty="0">
                <a:ea typeface="宋体" panose="02010600030101010101" pitchFamily="2" charset="-122"/>
              </a:rPr>
              <a:t>）打开</a:t>
            </a:r>
            <a:r>
              <a:rPr lang="en-US" altLang="zh-CN" sz="2000" b="0" dirty="0">
                <a:ea typeface="宋体" panose="02010600030101010101" pitchFamily="2" charset="-122"/>
              </a:rPr>
              <a:t>D:\mypython</a:t>
            </a:r>
            <a:r>
              <a:rPr lang="zh-CN" altLang="en-US" sz="2000" b="0" dirty="0">
                <a:ea typeface="宋体" panose="02010600030101010101" pitchFamily="2" charset="-122"/>
              </a:rPr>
              <a:t>文件夹作为项目目录，执行“文件</a:t>
            </a:r>
            <a:r>
              <a:rPr lang="en-US" altLang="zh-CN" sz="2000" b="0" dirty="0">
                <a:ea typeface="宋体" panose="02010600030101010101" pitchFamily="2" charset="-122"/>
              </a:rPr>
              <a:t>/</a:t>
            </a:r>
            <a:r>
              <a:rPr lang="zh-CN" altLang="en-US" sz="2000" b="0" dirty="0">
                <a:ea typeface="宋体" panose="02010600030101010101" pitchFamily="2" charset="-122"/>
              </a:rPr>
              <a:t>新建文件”命令，新建</a:t>
            </a:r>
            <a:r>
              <a:rPr lang="en-US" altLang="zh-CN" sz="2000" b="0" dirty="0">
                <a:ea typeface="宋体" panose="02010600030101010101" pitchFamily="2" charset="-122"/>
              </a:rPr>
              <a:t>pyimage.py</a:t>
            </a:r>
            <a:r>
              <a:rPr lang="zh-CN" altLang="en-US" sz="2000" b="0" dirty="0">
                <a:ea typeface="宋体" panose="02010600030101010101" pitchFamily="2" charset="-122"/>
              </a:rPr>
              <a:t>文件，输入程序代码，实现功能：导入</a:t>
            </a:r>
            <a:r>
              <a:rPr lang="en-US" altLang="zh-CN" sz="2000" b="0" dirty="0" err="1">
                <a:ea typeface="宋体" panose="02010600030101010101" pitchFamily="2" charset="-122"/>
              </a:rPr>
              <a:t>os</a:t>
            </a:r>
            <a:r>
              <a:rPr lang="zh-CN" altLang="en-US" sz="2000" b="0" dirty="0">
                <a:ea typeface="宋体" panose="02010600030101010101" pitchFamily="2" charset="-122"/>
              </a:rPr>
              <a:t>模块，从</a:t>
            </a:r>
            <a:r>
              <a:rPr lang="en-US" altLang="zh-CN" sz="2000" b="0" dirty="0">
                <a:ea typeface="宋体" panose="02010600030101010101" pitchFamily="2" charset="-122"/>
              </a:rPr>
              <a:t>PIL</a:t>
            </a:r>
            <a:r>
              <a:rPr lang="zh-CN" altLang="en-US" sz="2000" b="0" dirty="0">
                <a:ea typeface="宋体" panose="02010600030101010101" pitchFamily="2" charset="-122"/>
              </a:rPr>
              <a:t>模块导入</a:t>
            </a:r>
            <a:r>
              <a:rPr lang="en-US" altLang="zh-CN" sz="2000" b="0" dirty="0">
                <a:ea typeface="宋体" panose="02010600030101010101" pitchFamily="2" charset="-122"/>
              </a:rPr>
              <a:t>Image</a:t>
            </a:r>
            <a:r>
              <a:rPr lang="zh-CN" altLang="en-US" sz="2000" b="0" dirty="0">
                <a:ea typeface="宋体" panose="02010600030101010101" pitchFamily="2" charset="-122"/>
              </a:rPr>
              <a:t>、</a:t>
            </a:r>
            <a:r>
              <a:rPr lang="en-US" altLang="zh-CN" sz="2000" b="0" dirty="0" err="1">
                <a:ea typeface="宋体" panose="02010600030101010101" pitchFamily="2" charset="-122"/>
              </a:rPr>
              <a:t>ImageDraw</a:t>
            </a:r>
            <a:r>
              <a:rPr lang="zh-CN" altLang="en-US" sz="2000" b="0" dirty="0">
                <a:ea typeface="宋体" panose="02010600030101010101" pitchFamily="2" charset="-122"/>
              </a:rPr>
              <a:t>、</a:t>
            </a:r>
            <a:r>
              <a:rPr lang="en-US" altLang="zh-CN" sz="2000" b="0" dirty="0" err="1">
                <a:ea typeface="宋体" panose="02010600030101010101" pitchFamily="2" charset="-122"/>
              </a:rPr>
              <a:t>ImageFont</a:t>
            </a:r>
            <a:r>
              <a:rPr lang="zh-CN" altLang="en-US" sz="2000" b="0" dirty="0">
                <a:ea typeface="宋体" panose="02010600030101010101" pitchFamily="2" charset="-122"/>
              </a:rPr>
              <a:t>等函数，定义待处理图片的路径</a:t>
            </a:r>
            <a:r>
              <a:rPr lang="en-US" altLang="zh-CN" sz="2000" b="0" dirty="0" err="1">
                <a:ea typeface="宋体" panose="02010600030101010101" pitchFamily="2" charset="-122"/>
              </a:rPr>
              <a:t>imgs</a:t>
            </a:r>
            <a:r>
              <a:rPr lang="zh-CN" altLang="en-US" sz="2000" b="0" dirty="0">
                <a:ea typeface="宋体" panose="02010600030101010101" pitchFamily="2" charset="-122"/>
              </a:rPr>
              <a:t>保存在变量“路径”中，定义变量</a:t>
            </a:r>
            <a:r>
              <a:rPr lang="en-US" altLang="zh-CN" sz="2000" b="0" dirty="0">
                <a:ea typeface="宋体" panose="02010600030101010101" pitchFamily="2" charset="-122"/>
              </a:rPr>
              <a:t>text</a:t>
            </a:r>
            <a:r>
              <a:rPr lang="zh-CN" altLang="en-US" sz="2000" b="0" dirty="0">
                <a:ea typeface="宋体" panose="02010600030101010101" pitchFamily="2" charset="-122"/>
              </a:rPr>
              <a:t>记录一个文本字符串将用于加到图像上。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2351E121-C89B-2BCA-5282-17314661E3D0}"/>
              </a:ext>
            </a:extLst>
          </p:cNvPr>
          <p:cNvSpPr txBox="1"/>
          <p:nvPr/>
        </p:nvSpPr>
        <p:spPr>
          <a:xfrm>
            <a:off x="-1347222" y="49540"/>
            <a:ext cx="609600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zh-CN" altLang="en-US" sz="28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图片加文字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126D7B8A-8D10-56AE-E1B7-3AC4BC7C54E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-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763260" y="4044014"/>
            <a:ext cx="6665479" cy="139125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609878" y="1056688"/>
            <a:ext cx="6241175" cy="460375"/>
            <a:chOff x="609878" y="1056688"/>
            <a:chExt cx="6241175" cy="460375"/>
          </a:xfrm>
        </p:grpSpPr>
        <p:sp>
          <p:nvSpPr>
            <p:cNvPr id="7" name="文本框 6"/>
            <p:cNvSpPr txBox="1"/>
            <p:nvPr/>
          </p:nvSpPr>
          <p:spPr>
            <a:xfrm>
              <a:off x="852486" y="1056688"/>
              <a:ext cx="5998567" cy="4603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solidFill>
                    <a:srgbClr val="00B0F0"/>
                  </a:solidFill>
                  <a:latin typeface="+mj-ea"/>
                  <a:ea typeface="+mj-ea"/>
                  <a:cs typeface="+mn-ea"/>
                  <a:sym typeface="+mn-lt"/>
                </a:rPr>
                <a:t>实现步骤</a:t>
              </a:r>
            </a:p>
          </p:txBody>
        </p:sp>
        <p:sp>
          <p:nvSpPr>
            <p:cNvPr id="8" name="îṩļíḓè"/>
            <p:cNvSpPr/>
            <p:nvPr/>
          </p:nvSpPr>
          <p:spPr>
            <a:xfrm>
              <a:off x="609878" y="1166217"/>
              <a:ext cx="242608" cy="242606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47D6"/>
                </a:gs>
                <a:gs pos="0">
                  <a:srgbClr val="00B0F0"/>
                </a:gs>
              </a:gsLst>
              <a:path path="circle">
                <a:fillToRect l="100000" t="100000"/>
              </a:path>
            </a:gradFill>
            <a:ln w="38100" cap="flat">
              <a:solidFill>
                <a:sysClr val="window" lastClr="FFFFFF"/>
              </a:solidFill>
              <a:miter lim="400000"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wrap="square" lIns="0" tIns="0" rIns="0" bIns="0" numCol="1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200"/>
              </a:pPr>
              <a:endParaRPr kumimoji="0" sz="16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+mj-ea"/>
                <a:ea typeface="+mj-ea"/>
              </a:endParaRPr>
            </a:p>
          </p:txBody>
        </p:sp>
      </p:grpSp>
      <p:sp>
        <p:nvSpPr>
          <p:cNvPr id="100" name="文本框 99"/>
          <p:cNvSpPr txBox="1"/>
          <p:nvPr/>
        </p:nvSpPr>
        <p:spPr>
          <a:xfrm>
            <a:off x="1295661" y="1670566"/>
            <a:ext cx="9912808" cy="141891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304800">
              <a:lnSpc>
                <a:spcPct val="150000"/>
              </a:lnSpc>
            </a:pPr>
            <a:r>
              <a:rPr lang="zh-CN" altLang="en-US" sz="2000" b="0" dirty="0">
                <a:ea typeface="宋体" panose="02010600030101010101" pitchFamily="2" charset="-122"/>
              </a:rPr>
              <a:t>（</a:t>
            </a:r>
            <a:r>
              <a:rPr lang="en-US" altLang="zh-CN" sz="2000" b="0" dirty="0">
                <a:ea typeface="宋体" panose="02010600030101010101" pitchFamily="2" charset="-122"/>
              </a:rPr>
              <a:t>2</a:t>
            </a:r>
            <a:r>
              <a:rPr lang="zh-CN" altLang="en-US" sz="2000" b="0" dirty="0">
                <a:ea typeface="宋体" panose="02010600030101010101" pitchFamily="2" charset="-122"/>
              </a:rPr>
              <a:t>）在</a:t>
            </a:r>
            <a:r>
              <a:rPr lang="en-US" altLang="zh-CN" sz="2000" b="0" dirty="0">
                <a:ea typeface="宋体" panose="02010600030101010101" pitchFamily="2" charset="-122"/>
              </a:rPr>
              <a:t>pyimage.py</a:t>
            </a:r>
            <a:r>
              <a:rPr lang="zh-CN" altLang="en-US" sz="2000" b="0" dirty="0">
                <a:ea typeface="宋体" panose="02010600030101010101" pitchFamily="2" charset="-122"/>
              </a:rPr>
              <a:t>文件继续输入程序代码，实现功能：遍历判断指定路径下的所有文件，逐个加载文件，获取图像的宽度和高度，把</a:t>
            </a:r>
            <a:r>
              <a:rPr lang="en-US" altLang="zh-CN" sz="2000" b="0" dirty="0" err="1">
                <a:ea typeface="宋体" panose="02010600030101010101" pitchFamily="2" charset="-122"/>
              </a:rPr>
              <a:t>logol</a:t>
            </a:r>
            <a:r>
              <a:rPr lang="zh-CN" altLang="en-US" sz="2000" b="0" dirty="0">
                <a:ea typeface="宋体" panose="02010600030101010101" pitchFamily="2" charset="-122"/>
              </a:rPr>
              <a:t>图像贴到各张图片的右下角，最后把文件保存到</a:t>
            </a:r>
            <a:r>
              <a:rPr lang="en-US" altLang="zh-CN" sz="2000" b="0" dirty="0" err="1">
                <a:ea typeface="宋体" panose="02010600030101010101" pitchFamily="2" charset="-122"/>
              </a:rPr>
              <a:t>imgss</a:t>
            </a:r>
            <a:r>
              <a:rPr lang="zh-CN" altLang="en-US" sz="2000" b="0" dirty="0">
                <a:ea typeface="宋体" panose="02010600030101010101" pitchFamily="2" charset="-122"/>
              </a:rPr>
              <a:t>目录中</a:t>
            </a:r>
            <a:r>
              <a:rPr lang="zh-CN" altLang="en-US" sz="2000" dirty="0">
                <a:ea typeface="宋体" panose="02010600030101010101" pitchFamily="2" charset="-122"/>
              </a:rPr>
              <a:t>。</a:t>
            </a:r>
            <a:endParaRPr lang="zh-CN" altLang="en-US" sz="2000" b="0" dirty="0">
              <a:ea typeface="宋体" panose="02010600030101010101" pitchFamily="2" charset="-122"/>
            </a:endParaRP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2351E121-C89B-2BCA-5282-17314661E3D0}"/>
              </a:ext>
            </a:extLst>
          </p:cNvPr>
          <p:cNvSpPr txBox="1"/>
          <p:nvPr/>
        </p:nvSpPr>
        <p:spPr>
          <a:xfrm>
            <a:off x="-1347222" y="49540"/>
            <a:ext cx="609600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zh-CN" altLang="en-US" sz="28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图片加文字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3A684B98-0F6B-F113-5ABC-C8A67EEB646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-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231627" y="3429000"/>
            <a:ext cx="5728745" cy="299259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542521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609878" y="1056688"/>
            <a:ext cx="6241175" cy="460375"/>
            <a:chOff x="609878" y="1056688"/>
            <a:chExt cx="6241175" cy="460375"/>
          </a:xfrm>
        </p:grpSpPr>
        <p:sp>
          <p:nvSpPr>
            <p:cNvPr id="7" name="文本框 6"/>
            <p:cNvSpPr txBox="1"/>
            <p:nvPr/>
          </p:nvSpPr>
          <p:spPr>
            <a:xfrm>
              <a:off x="852486" y="1056688"/>
              <a:ext cx="5998567" cy="4603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solidFill>
                    <a:srgbClr val="00B0F0"/>
                  </a:solidFill>
                  <a:latin typeface="+mj-ea"/>
                  <a:ea typeface="+mj-ea"/>
                  <a:cs typeface="+mn-ea"/>
                  <a:sym typeface="+mn-lt"/>
                </a:rPr>
                <a:t>实现步骤</a:t>
              </a:r>
            </a:p>
          </p:txBody>
        </p:sp>
        <p:sp>
          <p:nvSpPr>
            <p:cNvPr id="8" name="îṩļíḓè"/>
            <p:cNvSpPr/>
            <p:nvPr/>
          </p:nvSpPr>
          <p:spPr>
            <a:xfrm>
              <a:off x="609878" y="1166217"/>
              <a:ext cx="242608" cy="242606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47D6"/>
                </a:gs>
                <a:gs pos="0">
                  <a:srgbClr val="00B0F0"/>
                </a:gs>
              </a:gsLst>
              <a:path path="circle">
                <a:fillToRect l="100000" t="100000"/>
              </a:path>
            </a:gradFill>
            <a:ln w="38100" cap="flat">
              <a:solidFill>
                <a:sysClr val="window" lastClr="FFFFFF"/>
              </a:solidFill>
              <a:miter lim="400000"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wrap="square" lIns="0" tIns="0" rIns="0" bIns="0" numCol="1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200"/>
              </a:pPr>
              <a:endParaRPr kumimoji="0" sz="16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+mj-ea"/>
                <a:ea typeface="+mj-ea"/>
              </a:endParaRPr>
            </a:p>
          </p:txBody>
        </p:sp>
      </p:grpSp>
      <p:sp>
        <p:nvSpPr>
          <p:cNvPr id="100" name="文本框 99"/>
          <p:cNvSpPr txBox="1"/>
          <p:nvPr/>
        </p:nvSpPr>
        <p:spPr>
          <a:xfrm>
            <a:off x="1295661" y="1670566"/>
            <a:ext cx="9912808" cy="49558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304800">
              <a:lnSpc>
                <a:spcPct val="150000"/>
              </a:lnSpc>
            </a:pPr>
            <a:r>
              <a:rPr lang="zh-CN" altLang="en-US" sz="2000" dirty="0">
                <a:ea typeface="宋体" panose="02010600030101010101" pitchFamily="2" charset="-122"/>
              </a:rPr>
              <a:t>最终效果：</a:t>
            </a:r>
            <a:endParaRPr lang="zh-CN" altLang="en-US" sz="2000" b="0" dirty="0">
              <a:ea typeface="宋体" panose="02010600030101010101" pitchFamily="2" charset="-122"/>
            </a:endParaRP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2351E121-C89B-2BCA-5282-17314661E3D0}"/>
              </a:ext>
            </a:extLst>
          </p:cNvPr>
          <p:cNvSpPr txBox="1"/>
          <p:nvPr/>
        </p:nvSpPr>
        <p:spPr>
          <a:xfrm>
            <a:off x="-1347222" y="49540"/>
            <a:ext cx="609600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zh-CN" altLang="en-US" sz="28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图片加文字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148322CC-FB42-550E-1F5E-6DFB923CA4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71677" y="2443240"/>
            <a:ext cx="6448646" cy="35427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117152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5075381" y="2424339"/>
            <a:ext cx="5632247" cy="526392"/>
            <a:chOff x="5821780" y="1753322"/>
            <a:chExt cx="5632247" cy="526392"/>
          </a:xfrm>
        </p:grpSpPr>
        <p:sp>
          <p:nvSpPr>
            <p:cNvPr id="15" name="文本框 14"/>
            <p:cNvSpPr txBox="1"/>
            <p:nvPr/>
          </p:nvSpPr>
          <p:spPr>
            <a:xfrm>
              <a:off x="7054433" y="1818049"/>
              <a:ext cx="439959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>
                <a:defRPr/>
              </a:pPr>
              <a:r>
                <a:rPr lang="zh-CN" altLang="en-US" sz="2400" b="1" dirty="0">
                  <a:latin typeface="+mj-ea"/>
                  <a:ea typeface="+mj-ea"/>
                  <a:sym typeface="iekie jianyuanti" panose="02010601030101010101" pitchFamily="2" charset="-122"/>
                </a:rPr>
                <a:t>图片批量缩放</a:t>
              </a:r>
            </a:p>
          </p:txBody>
        </p:sp>
        <p:grpSp>
          <p:nvGrpSpPr>
            <p:cNvPr id="12" name="组合 11"/>
            <p:cNvGrpSpPr/>
            <p:nvPr/>
          </p:nvGrpSpPr>
          <p:grpSpPr>
            <a:xfrm>
              <a:off x="5821780" y="1753322"/>
              <a:ext cx="1479757" cy="526392"/>
              <a:chOff x="5821780" y="1753322"/>
              <a:chExt cx="1479757" cy="526392"/>
            </a:xfrm>
          </p:grpSpPr>
          <p:sp>
            <p:nvSpPr>
              <p:cNvPr id="13" name="文本框 12"/>
              <p:cNvSpPr txBox="1"/>
              <p:nvPr/>
            </p:nvSpPr>
            <p:spPr>
              <a:xfrm>
                <a:off x="5821780" y="1809992"/>
                <a:ext cx="1479757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zh-CN" altLang="en-US" sz="2400" b="1" dirty="0">
                    <a:latin typeface="+mj-ea"/>
                    <a:ea typeface="+mj-ea"/>
                    <a:sym typeface="iekie jianyuanti" panose="02010601030101010101" pitchFamily="2" charset="-122"/>
                  </a:rPr>
                  <a:t>任务六</a:t>
                </a:r>
                <a:endParaRPr kumimoji="0" lang="en-US" altLang="zh-CN" sz="2400" b="1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+mj-ea"/>
                  <a:ea typeface="+mj-ea"/>
                  <a:sym typeface="iekie jianyuanti" panose="02010601030101010101" pitchFamily="2" charset="-122"/>
                </a:endParaRPr>
              </a:p>
            </p:txBody>
          </p:sp>
          <p:cxnSp>
            <p:nvCxnSpPr>
              <p:cNvPr id="14" name="直接连接符 13"/>
              <p:cNvCxnSpPr/>
              <p:nvPr/>
            </p:nvCxnSpPr>
            <p:spPr>
              <a:xfrm>
                <a:off x="6998921" y="1753322"/>
                <a:ext cx="0" cy="526392"/>
              </a:xfrm>
              <a:prstGeom prst="line">
                <a:avLst/>
              </a:prstGeom>
              <a:ln w="19050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5" name="组合 24"/>
          <p:cNvGrpSpPr/>
          <p:nvPr/>
        </p:nvGrpSpPr>
        <p:grpSpPr>
          <a:xfrm>
            <a:off x="5075381" y="3334086"/>
            <a:ext cx="5632247" cy="526392"/>
            <a:chOff x="5821780" y="1753322"/>
            <a:chExt cx="5632247" cy="526392"/>
          </a:xfrm>
        </p:grpSpPr>
        <p:sp>
          <p:nvSpPr>
            <p:cNvPr id="26" name="文本框 25"/>
            <p:cNvSpPr txBox="1"/>
            <p:nvPr/>
          </p:nvSpPr>
          <p:spPr>
            <a:xfrm>
              <a:off x="7054433" y="1809992"/>
              <a:ext cx="439959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>
                <a:defRPr/>
              </a:pPr>
              <a:r>
                <a:rPr lang="zh-CN" altLang="en-US" sz="2400" b="1" dirty="0">
                  <a:latin typeface="+mj-ea"/>
                  <a:ea typeface="+mj-ea"/>
                  <a:sym typeface="iekie jianyuanti" panose="02010601030101010101" pitchFamily="2" charset="-122"/>
                </a:rPr>
                <a:t>图片批量添加透明水印</a:t>
              </a:r>
            </a:p>
          </p:txBody>
        </p:sp>
        <p:grpSp>
          <p:nvGrpSpPr>
            <p:cNvPr id="27" name="组合 26"/>
            <p:cNvGrpSpPr/>
            <p:nvPr/>
          </p:nvGrpSpPr>
          <p:grpSpPr>
            <a:xfrm>
              <a:off x="5821780" y="1753322"/>
              <a:ext cx="1479757" cy="526392"/>
              <a:chOff x="5821780" y="1753322"/>
              <a:chExt cx="1479757" cy="526392"/>
            </a:xfrm>
          </p:grpSpPr>
          <p:sp>
            <p:nvSpPr>
              <p:cNvPr id="28" name="文本框 27"/>
              <p:cNvSpPr txBox="1"/>
              <p:nvPr/>
            </p:nvSpPr>
            <p:spPr>
              <a:xfrm>
                <a:off x="5821780" y="1809992"/>
                <a:ext cx="1479757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zh-CN" altLang="en-US" sz="2400" b="1" dirty="0">
                    <a:latin typeface="+mj-ea"/>
                    <a:ea typeface="+mj-ea"/>
                    <a:sym typeface="iekie jianyuanti" panose="02010601030101010101" pitchFamily="2" charset="-122"/>
                  </a:rPr>
                  <a:t>任务七</a:t>
                </a:r>
                <a:endParaRPr kumimoji="0" lang="en-US" altLang="zh-CN" sz="2400" b="1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+mj-ea"/>
                  <a:ea typeface="+mj-ea"/>
                  <a:sym typeface="iekie jianyuanti" panose="02010601030101010101" pitchFamily="2" charset="-122"/>
                </a:endParaRPr>
              </a:p>
            </p:txBody>
          </p:sp>
          <p:cxnSp>
            <p:nvCxnSpPr>
              <p:cNvPr id="29" name="直接连接符 28"/>
              <p:cNvCxnSpPr/>
              <p:nvPr/>
            </p:nvCxnSpPr>
            <p:spPr>
              <a:xfrm>
                <a:off x="6998921" y="1753322"/>
                <a:ext cx="0" cy="526392"/>
              </a:xfrm>
              <a:prstGeom prst="line">
                <a:avLst/>
              </a:prstGeom>
              <a:ln w="19050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642285" y="399079"/>
            <a:ext cx="11231131" cy="6059841"/>
            <a:chOff x="-3048707" y="-1959273"/>
            <a:chExt cx="18855629" cy="10173696"/>
          </a:xfrm>
        </p:grpSpPr>
        <p:sp>
          <p:nvSpPr>
            <p:cNvPr id="3" name="矩形: 圆角 2"/>
            <p:cNvSpPr/>
            <p:nvPr/>
          </p:nvSpPr>
          <p:spPr>
            <a:xfrm rot="19504256">
              <a:off x="5731135" y="1764779"/>
              <a:ext cx="10075787" cy="2158905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矩形: 圆角 3"/>
            <p:cNvSpPr/>
            <p:nvPr/>
          </p:nvSpPr>
          <p:spPr>
            <a:xfrm rot="19504256">
              <a:off x="-3048707" y="2621181"/>
              <a:ext cx="10744923" cy="2975293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矩形: 圆角 4"/>
            <p:cNvSpPr/>
            <p:nvPr/>
          </p:nvSpPr>
          <p:spPr>
            <a:xfrm rot="19504256">
              <a:off x="2750388" y="6055518"/>
              <a:ext cx="4136844" cy="2158905"/>
            </a:xfrm>
            <a:prstGeom prst="roundRect">
              <a:avLst>
                <a:gd name="adj" fmla="val 50000"/>
              </a:avLst>
            </a:prstGeom>
            <a:solidFill>
              <a:srgbClr val="00B0F0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6" name="矩形: 圆角 5"/>
            <p:cNvSpPr/>
            <p:nvPr/>
          </p:nvSpPr>
          <p:spPr>
            <a:xfrm rot="19504256">
              <a:off x="6645479" y="-1959273"/>
              <a:ext cx="4193355" cy="2975293"/>
            </a:xfrm>
            <a:prstGeom prst="roundRect">
              <a:avLst>
                <a:gd name="adj" fmla="val 50000"/>
              </a:avLst>
            </a:prstGeom>
            <a:solidFill>
              <a:srgbClr val="00B0F0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矩形: 圆角 6"/>
            <p:cNvSpPr/>
            <p:nvPr/>
          </p:nvSpPr>
          <p:spPr>
            <a:xfrm rot="19504256" flipH="1">
              <a:off x="631547" y="-303940"/>
              <a:ext cx="2557015" cy="547883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矩形: 圆角 7"/>
            <p:cNvSpPr/>
            <p:nvPr/>
          </p:nvSpPr>
          <p:spPr>
            <a:xfrm rot="19504256" flipH="1">
              <a:off x="-365334" y="954809"/>
              <a:ext cx="1049841" cy="547883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47D6"/>
                </a:gs>
                <a:gs pos="0">
                  <a:srgbClr val="00B0F0"/>
                </a:gs>
              </a:gsLst>
              <a:path path="circle">
                <a:fillToRect l="100000" t="10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9" name="矩形: 圆角 8"/>
            <p:cNvSpPr/>
            <p:nvPr/>
          </p:nvSpPr>
          <p:spPr>
            <a:xfrm rot="19504256">
              <a:off x="9975749" y="6528825"/>
              <a:ext cx="1665880" cy="461286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: 圆角 9"/>
            <p:cNvSpPr/>
            <p:nvPr/>
          </p:nvSpPr>
          <p:spPr>
            <a:xfrm rot="19504256">
              <a:off x="11579663" y="5563820"/>
              <a:ext cx="1065330" cy="461286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47D6"/>
                </a:gs>
                <a:gs pos="0">
                  <a:srgbClr val="00B0F0"/>
                </a:gs>
              </a:gsLst>
              <a:path path="circle">
                <a:fillToRect l="100000" t="10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sp>
        <p:nvSpPr>
          <p:cNvPr id="15" name="矩形: 圆角 14"/>
          <p:cNvSpPr/>
          <p:nvPr/>
        </p:nvSpPr>
        <p:spPr>
          <a:xfrm>
            <a:off x="2203501" y="2212390"/>
            <a:ext cx="8149041" cy="2370316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zh-CN" altLang="en-US" sz="28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图片批量缩放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5189046" y="2590145"/>
            <a:ext cx="2198178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spc="600" dirty="0">
                <a:latin typeface="+mj-ea"/>
                <a:ea typeface="+mj-ea"/>
                <a:cs typeface="+mn-ea"/>
                <a:sym typeface="+mn-lt"/>
              </a:rPr>
              <a:t>任务六</a:t>
            </a:r>
          </a:p>
        </p:txBody>
      </p:sp>
      <p:sp>
        <p:nvSpPr>
          <p:cNvPr id="16" name="椭圆 15"/>
          <p:cNvSpPr/>
          <p:nvPr/>
        </p:nvSpPr>
        <p:spPr>
          <a:xfrm>
            <a:off x="1862856" y="3704076"/>
            <a:ext cx="972993" cy="972993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>
            <a:off x="9353197" y="2105136"/>
            <a:ext cx="698679" cy="698679"/>
          </a:xfrm>
          <a:prstGeom prst="ellipse">
            <a:avLst/>
          </a:prstGeom>
          <a:gradFill>
            <a:gsLst>
              <a:gs pos="100000">
                <a:srgbClr val="0047D6"/>
              </a:gs>
              <a:gs pos="0">
                <a:srgbClr val="00B0F0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>
            <a:off x="9096303" y="2480474"/>
            <a:ext cx="390525" cy="390525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bldLvl="0" animBg="1"/>
      <p:bldP spid="16" grpId="0" bldLvl="0" animBg="1"/>
      <p:bldP spid="13" grpId="0" bldLvl="0" animBg="1"/>
      <p:bldP spid="17" grpId="0" bldLvl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609878" y="1056688"/>
            <a:ext cx="6241175" cy="461665"/>
            <a:chOff x="609878" y="1056688"/>
            <a:chExt cx="6241175" cy="461665"/>
          </a:xfrm>
        </p:grpSpPr>
        <p:sp>
          <p:nvSpPr>
            <p:cNvPr id="7" name="文本框 6"/>
            <p:cNvSpPr txBox="1"/>
            <p:nvPr/>
          </p:nvSpPr>
          <p:spPr>
            <a:xfrm>
              <a:off x="852486" y="1056688"/>
              <a:ext cx="5998567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solidFill>
                    <a:srgbClr val="00B0F0"/>
                  </a:solidFill>
                  <a:latin typeface="+mj-ea"/>
                  <a:ea typeface="+mj-ea"/>
                  <a:cs typeface="+mn-ea"/>
                  <a:sym typeface="+mn-lt"/>
                </a:rPr>
                <a:t>任务要求</a:t>
              </a:r>
            </a:p>
          </p:txBody>
        </p:sp>
        <p:sp>
          <p:nvSpPr>
            <p:cNvPr id="8" name="îṩļíḓè"/>
            <p:cNvSpPr/>
            <p:nvPr/>
          </p:nvSpPr>
          <p:spPr>
            <a:xfrm>
              <a:off x="609878" y="1166217"/>
              <a:ext cx="242608" cy="242606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47D6"/>
                </a:gs>
                <a:gs pos="0">
                  <a:srgbClr val="00B0F0"/>
                </a:gs>
              </a:gsLst>
              <a:path path="circle">
                <a:fillToRect l="100000" t="100000"/>
              </a:path>
            </a:gradFill>
            <a:ln w="38100" cap="flat">
              <a:solidFill>
                <a:sysClr val="window" lastClr="FFFFFF"/>
              </a:solidFill>
              <a:miter lim="400000"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wrap="square" lIns="0" tIns="0" rIns="0" bIns="0" numCol="1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200"/>
              </a:pPr>
              <a:endParaRPr kumimoji="0" sz="16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+mj-ea"/>
                <a:ea typeface="+mj-ea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-1154299" y="0"/>
            <a:ext cx="609600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zh-CN" altLang="en-US" sz="2800" b="1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图片批量缩放</a:t>
            </a:r>
          </a:p>
        </p:txBody>
      </p:sp>
      <p:sp>
        <p:nvSpPr>
          <p:cNvPr id="100" name="文本框 99"/>
          <p:cNvSpPr txBox="1"/>
          <p:nvPr/>
        </p:nvSpPr>
        <p:spPr>
          <a:xfrm>
            <a:off x="1582617" y="1873846"/>
            <a:ext cx="8522918" cy="141891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304800">
              <a:lnSpc>
                <a:spcPct val="150000"/>
              </a:lnSpc>
            </a:pPr>
            <a:r>
              <a:rPr lang="zh-CN" altLang="en-US" sz="2000" b="0" dirty="0">
                <a:ea typeface="宋体" panose="02010600030101010101" pitchFamily="2" charset="-122"/>
              </a:rPr>
              <a:t>（</a:t>
            </a:r>
            <a:r>
              <a:rPr lang="en-US" altLang="zh-CN" sz="2000" b="0" dirty="0">
                <a:ea typeface="宋体" panose="02010600030101010101" pitchFamily="2" charset="-122"/>
              </a:rPr>
              <a:t>1</a:t>
            </a:r>
            <a:r>
              <a:rPr lang="zh-CN" altLang="en-US" sz="2000" b="0" dirty="0">
                <a:ea typeface="宋体" panose="02010600030101010101" pitchFamily="2" charset="-122"/>
              </a:rPr>
              <a:t>）现</a:t>
            </a:r>
            <a:r>
              <a:rPr lang="en-US" altLang="zh-CN" sz="2000" b="0" dirty="0" err="1">
                <a:ea typeface="宋体" panose="02010600030101010101" pitchFamily="2" charset="-122"/>
              </a:rPr>
              <a:t>imgs</a:t>
            </a:r>
            <a:r>
              <a:rPr lang="zh-CN" altLang="en-US" sz="2000" b="0" dirty="0">
                <a:ea typeface="宋体" panose="02010600030101010101" pitchFamily="2" charset="-122"/>
              </a:rPr>
              <a:t>目录中有一批图片。</a:t>
            </a:r>
          </a:p>
          <a:p>
            <a:pPr indent="304800">
              <a:lnSpc>
                <a:spcPct val="150000"/>
              </a:lnSpc>
            </a:pPr>
            <a:r>
              <a:rPr lang="zh-CN" altLang="en-US" sz="2000" b="0" dirty="0">
                <a:ea typeface="宋体" panose="02010600030101010101" pitchFamily="2" charset="-122"/>
              </a:rPr>
              <a:t>（</a:t>
            </a:r>
            <a:r>
              <a:rPr lang="en-US" altLang="zh-CN" sz="2000" b="0" dirty="0">
                <a:ea typeface="宋体" panose="02010600030101010101" pitchFamily="2" charset="-122"/>
              </a:rPr>
              <a:t>2</a:t>
            </a:r>
            <a:r>
              <a:rPr lang="zh-CN" altLang="en-US" sz="2000" b="0" dirty="0">
                <a:ea typeface="宋体" panose="02010600030101010101" pitchFamily="2" charset="-122"/>
              </a:rPr>
              <a:t>）请在所有图片的右上角添加“文字标题”，如图所示。</a:t>
            </a:r>
          </a:p>
          <a:p>
            <a:pPr indent="304800">
              <a:lnSpc>
                <a:spcPct val="150000"/>
              </a:lnSpc>
            </a:pPr>
            <a:r>
              <a:rPr lang="zh-CN" altLang="en-US" sz="2000" b="0" dirty="0">
                <a:ea typeface="宋体" panose="02010600030101010101" pitchFamily="2" charset="-122"/>
              </a:rPr>
              <a:t>（</a:t>
            </a:r>
            <a:r>
              <a:rPr lang="en-US" altLang="zh-CN" sz="2000" b="0" dirty="0">
                <a:ea typeface="宋体" panose="02010600030101010101" pitchFamily="2" charset="-122"/>
              </a:rPr>
              <a:t>3</a:t>
            </a:r>
            <a:r>
              <a:rPr lang="zh-CN" altLang="en-US" sz="2000" b="0" dirty="0">
                <a:ea typeface="宋体" panose="02010600030101010101" pitchFamily="2" charset="-122"/>
              </a:rPr>
              <a:t>）完成后的图片文件保存在</a:t>
            </a:r>
            <a:r>
              <a:rPr lang="en-US" altLang="zh-CN" sz="2000" b="0" dirty="0" err="1">
                <a:ea typeface="宋体" panose="02010600030101010101" pitchFamily="2" charset="-122"/>
              </a:rPr>
              <a:t>imgss</a:t>
            </a:r>
            <a:r>
              <a:rPr lang="zh-CN" altLang="en-US" sz="2000" b="0" dirty="0">
                <a:ea typeface="宋体" panose="02010600030101010101" pitchFamily="2" charset="-122"/>
              </a:rPr>
              <a:t>目录中。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D65F3696-9F97-6C6F-26C0-A1FEC308E0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9860" y="3429000"/>
            <a:ext cx="4272280" cy="3060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609878" y="1056688"/>
            <a:ext cx="6241175" cy="460375"/>
            <a:chOff x="609878" y="1056688"/>
            <a:chExt cx="6241175" cy="460375"/>
          </a:xfrm>
        </p:grpSpPr>
        <p:sp>
          <p:nvSpPr>
            <p:cNvPr id="7" name="文本框 6"/>
            <p:cNvSpPr txBox="1"/>
            <p:nvPr/>
          </p:nvSpPr>
          <p:spPr>
            <a:xfrm>
              <a:off x="852486" y="1056688"/>
              <a:ext cx="5998567" cy="4603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solidFill>
                    <a:srgbClr val="00B0F0"/>
                  </a:solidFill>
                  <a:latin typeface="+mj-ea"/>
                  <a:ea typeface="+mj-ea"/>
                  <a:cs typeface="+mn-ea"/>
                  <a:sym typeface="+mn-lt"/>
                </a:rPr>
                <a:t>实现步骤</a:t>
              </a:r>
            </a:p>
          </p:txBody>
        </p:sp>
        <p:sp>
          <p:nvSpPr>
            <p:cNvPr id="8" name="îṩļíḓè"/>
            <p:cNvSpPr/>
            <p:nvPr/>
          </p:nvSpPr>
          <p:spPr>
            <a:xfrm>
              <a:off x="609878" y="1166217"/>
              <a:ext cx="242608" cy="242606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47D6"/>
                </a:gs>
                <a:gs pos="0">
                  <a:srgbClr val="00B0F0"/>
                </a:gs>
              </a:gsLst>
              <a:path path="circle">
                <a:fillToRect l="100000" t="100000"/>
              </a:path>
            </a:gradFill>
            <a:ln w="38100" cap="flat">
              <a:solidFill>
                <a:sysClr val="window" lastClr="FFFFFF"/>
              </a:solidFill>
              <a:miter lim="400000"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wrap="square" lIns="0" tIns="0" rIns="0" bIns="0" numCol="1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200"/>
              </a:pPr>
              <a:endParaRPr kumimoji="0" sz="16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+mj-ea"/>
                <a:ea typeface="+mj-ea"/>
              </a:endParaRPr>
            </a:p>
          </p:txBody>
        </p:sp>
      </p:grpSp>
      <p:sp>
        <p:nvSpPr>
          <p:cNvPr id="100" name="文本框 99"/>
          <p:cNvSpPr txBox="1"/>
          <p:nvPr/>
        </p:nvSpPr>
        <p:spPr>
          <a:xfrm>
            <a:off x="1194336" y="1903637"/>
            <a:ext cx="9292590" cy="141891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304800" fontAlgn="auto">
              <a:lnSpc>
                <a:spcPct val="150000"/>
              </a:lnSpc>
            </a:pPr>
            <a:r>
              <a:rPr lang="zh-CN" altLang="en-US" sz="2000" b="0" dirty="0">
                <a:ea typeface="宋体" panose="02010600030101010101" pitchFamily="2" charset="-122"/>
              </a:rPr>
              <a:t>（</a:t>
            </a:r>
            <a:r>
              <a:rPr lang="en-US" altLang="zh-CN" sz="2000" b="0" dirty="0">
                <a:ea typeface="宋体" panose="02010600030101010101" pitchFamily="2" charset="-122"/>
              </a:rPr>
              <a:t>1</a:t>
            </a:r>
            <a:r>
              <a:rPr lang="zh-CN" altLang="en-US" sz="2000" b="0" dirty="0">
                <a:ea typeface="宋体" panose="02010600030101010101" pitchFamily="2" charset="-122"/>
              </a:rPr>
              <a:t>）打开</a:t>
            </a:r>
            <a:r>
              <a:rPr lang="en-US" altLang="zh-CN" sz="2000" b="0" dirty="0">
                <a:ea typeface="宋体" panose="02010600030101010101" pitchFamily="2" charset="-122"/>
              </a:rPr>
              <a:t>D:\mypython</a:t>
            </a:r>
            <a:r>
              <a:rPr lang="zh-CN" altLang="en-US" sz="2000" b="0" dirty="0">
                <a:ea typeface="宋体" panose="02010600030101010101" pitchFamily="2" charset="-122"/>
              </a:rPr>
              <a:t>文件夹作为项目目录，执行“文件</a:t>
            </a:r>
            <a:r>
              <a:rPr lang="en-US" altLang="zh-CN" sz="2000" b="0" dirty="0">
                <a:ea typeface="宋体" panose="02010600030101010101" pitchFamily="2" charset="-122"/>
              </a:rPr>
              <a:t>/</a:t>
            </a:r>
            <a:r>
              <a:rPr lang="zh-CN" altLang="en-US" sz="2000" b="0" dirty="0">
                <a:ea typeface="宋体" panose="02010600030101010101" pitchFamily="2" charset="-122"/>
              </a:rPr>
              <a:t>新建文件”，新建</a:t>
            </a:r>
            <a:r>
              <a:rPr lang="en-US" altLang="zh-CN" sz="2000" b="0" dirty="0">
                <a:ea typeface="宋体" panose="02010600030101010101" pitchFamily="2" charset="-122"/>
              </a:rPr>
              <a:t>pyimage.py</a:t>
            </a:r>
            <a:r>
              <a:rPr lang="zh-CN" altLang="en-US" sz="2000" b="0" dirty="0">
                <a:ea typeface="宋体" panose="02010600030101010101" pitchFamily="2" charset="-122"/>
              </a:rPr>
              <a:t>文件，输入程序代码，实现功能：导入</a:t>
            </a:r>
            <a:r>
              <a:rPr lang="en-US" altLang="zh-CN" sz="2000" b="0" dirty="0" err="1">
                <a:ea typeface="宋体" panose="02010600030101010101" pitchFamily="2" charset="-122"/>
              </a:rPr>
              <a:t>os</a:t>
            </a:r>
            <a:r>
              <a:rPr lang="zh-CN" altLang="en-US" sz="2000" b="0" dirty="0">
                <a:ea typeface="宋体" panose="02010600030101010101" pitchFamily="2" charset="-122"/>
              </a:rPr>
              <a:t>模块，从</a:t>
            </a:r>
            <a:r>
              <a:rPr lang="en-US" altLang="zh-CN" sz="2000" b="0" dirty="0">
                <a:ea typeface="宋体" panose="02010600030101010101" pitchFamily="2" charset="-122"/>
              </a:rPr>
              <a:t>PIL</a:t>
            </a:r>
            <a:r>
              <a:rPr lang="zh-CN" altLang="en-US" sz="2000" b="0" dirty="0">
                <a:ea typeface="宋体" panose="02010600030101010101" pitchFamily="2" charset="-122"/>
              </a:rPr>
              <a:t>模块导入</a:t>
            </a:r>
            <a:r>
              <a:rPr lang="en-US" altLang="zh-CN" sz="2000" b="0" dirty="0">
                <a:ea typeface="宋体" panose="02010600030101010101" pitchFamily="2" charset="-122"/>
              </a:rPr>
              <a:t>Image</a:t>
            </a:r>
            <a:r>
              <a:rPr lang="zh-CN" altLang="en-US" sz="2000" b="0" dirty="0">
                <a:ea typeface="宋体" panose="02010600030101010101" pitchFamily="2" charset="-122"/>
              </a:rPr>
              <a:t>函数，如图所示。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1D7CC2C7-DEC7-F3EB-8B68-0FD24C073836}"/>
              </a:ext>
            </a:extLst>
          </p:cNvPr>
          <p:cNvSpPr txBox="1"/>
          <p:nvPr/>
        </p:nvSpPr>
        <p:spPr>
          <a:xfrm>
            <a:off x="-1154299" y="0"/>
            <a:ext cx="609600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zh-CN" altLang="en-US" sz="2800" b="1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图片批量缩放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D0F54B4C-3E70-17B2-0C06-5B93AC3E2DF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-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890417" y="3608188"/>
            <a:ext cx="5900428" cy="124661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609878" y="1056688"/>
            <a:ext cx="6241175" cy="460375"/>
            <a:chOff x="609878" y="1056688"/>
            <a:chExt cx="6241175" cy="460375"/>
          </a:xfrm>
        </p:grpSpPr>
        <p:sp>
          <p:nvSpPr>
            <p:cNvPr id="7" name="文本框 6"/>
            <p:cNvSpPr txBox="1"/>
            <p:nvPr/>
          </p:nvSpPr>
          <p:spPr>
            <a:xfrm>
              <a:off x="852486" y="1056688"/>
              <a:ext cx="5998567" cy="4603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solidFill>
                    <a:srgbClr val="00B0F0"/>
                  </a:solidFill>
                  <a:latin typeface="+mj-ea"/>
                  <a:ea typeface="+mj-ea"/>
                  <a:cs typeface="+mn-ea"/>
                  <a:sym typeface="+mn-lt"/>
                </a:rPr>
                <a:t>实现步骤</a:t>
              </a:r>
            </a:p>
          </p:txBody>
        </p:sp>
        <p:sp>
          <p:nvSpPr>
            <p:cNvPr id="8" name="îṩļíḓè"/>
            <p:cNvSpPr/>
            <p:nvPr/>
          </p:nvSpPr>
          <p:spPr>
            <a:xfrm>
              <a:off x="609878" y="1166217"/>
              <a:ext cx="242608" cy="242606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47D6"/>
                </a:gs>
                <a:gs pos="0">
                  <a:srgbClr val="00B0F0"/>
                </a:gs>
              </a:gsLst>
              <a:path path="circle">
                <a:fillToRect l="100000" t="100000"/>
              </a:path>
            </a:gradFill>
            <a:ln w="38100" cap="flat">
              <a:solidFill>
                <a:sysClr val="window" lastClr="FFFFFF"/>
              </a:solidFill>
              <a:miter lim="400000"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wrap="square" lIns="0" tIns="0" rIns="0" bIns="0" numCol="1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200"/>
              </a:pPr>
              <a:endParaRPr kumimoji="0" sz="16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+mj-ea"/>
                <a:ea typeface="+mj-ea"/>
              </a:endParaRPr>
            </a:p>
          </p:txBody>
        </p:sp>
      </p:grpSp>
      <p:sp>
        <p:nvSpPr>
          <p:cNvPr id="100" name="文本框 99"/>
          <p:cNvSpPr txBox="1"/>
          <p:nvPr/>
        </p:nvSpPr>
        <p:spPr>
          <a:xfrm>
            <a:off x="1194336" y="1903637"/>
            <a:ext cx="9292590" cy="141891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304800" fontAlgn="auto">
              <a:lnSpc>
                <a:spcPct val="150000"/>
              </a:lnSpc>
            </a:pPr>
            <a:r>
              <a:rPr lang="zh-CN" altLang="en-US" sz="2000" b="0" dirty="0">
                <a:ea typeface="宋体" panose="02010600030101010101" pitchFamily="2" charset="-122"/>
              </a:rPr>
              <a:t>（</a:t>
            </a:r>
            <a:r>
              <a:rPr lang="en-US" altLang="zh-CN" sz="2000" b="0" dirty="0">
                <a:ea typeface="宋体" panose="02010600030101010101" pitchFamily="2" charset="-122"/>
              </a:rPr>
              <a:t>2</a:t>
            </a:r>
            <a:r>
              <a:rPr lang="zh-CN" altLang="en-US" sz="2000" b="0" dirty="0">
                <a:ea typeface="宋体" panose="02010600030101010101" pitchFamily="2" charset="-122"/>
              </a:rPr>
              <a:t>）在</a:t>
            </a:r>
            <a:r>
              <a:rPr lang="en-US" altLang="zh-CN" sz="2000" b="0" dirty="0">
                <a:ea typeface="宋体" panose="02010600030101010101" pitchFamily="2" charset="-122"/>
              </a:rPr>
              <a:t>pyimage.py</a:t>
            </a:r>
            <a:r>
              <a:rPr lang="zh-CN" altLang="en-US" sz="2000" b="0" dirty="0">
                <a:ea typeface="宋体" panose="02010600030101010101" pitchFamily="2" charset="-122"/>
              </a:rPr>
              <a:t>文件继续输入程序代码，实现功能：遍历判断指定路径下的所有文件，逐个加载文件，重新调整图片的宽度和高度，最后把文件保存到</a:t>
            </a:r>
            <a:r>
              <a:rPr lang="en-US" altLang="zh-CN" sz="2000" b="0" dirty="0" err="1">
                <a:ea typeface="宋体" panose="02010600030101010101" pitchFamily="2" charset="-122"/>
              </a:rPr>
              <a:t>imgss</a:t>
            </a:r>
            <a:r>
              <a:rPr lang="en-US" altLang="zh-CN" sz="2000" b="0" dirty="0">
                <a:ea typeface="宋体" panose="02010600030101010101" pitchFamily="2" charset="-122"/>
              </a:rPr>
              <a:t> </a:t>
            </a:r>
            <a:r>
              <a:rPr lang="zh-CN" altLang="en-US" sz="2000" b="0" dirty="0">
                <a:ea typeface="宋体" panose="02010600030101010101" pitchFamily="2" charset="-122"/>
              </a:rPr>
              <a:t>目录中，如图所示。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1D7CC2C7-DEC7-F3EB-8B68-0FD24C073836}"/>
              </a:ext>
            </a:extLst>
          </p:cNvPr>
          <p:cNvSpPr txBox="1"/>
          <p:nvPr/>
        </p:nvSpPr>
        <p:spPr>
          <a:xfrm>
            <a:off x="-1154299" y="0"/>
            <a:ext cx="609600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zh-CN" altLang="en-US" sz="2800" b="1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图片批量缩放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11D64C13-9ADF-EBAC-392D-22BF66F0895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-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971950" y="3709126"/>
            <a:ext cx="7891268" cy="127717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9154356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609878" y="1056688"/>
            <a:ext cx="6241175" cy="460375"/>
            <a:chOff x="609878" y="1056688"/>
            <a:chExt cx="6241175" cy="460375"/>
          </a:xfrm>
        </p:grpSpPr>
        <p:sp>
          <p:nvSpPr>
            <p:cNvPr id="7" name="文本框 6"/>
            <p:cNvSpPr txBox="1"/>
            <p:nvPr/>
          </p:nvSpPr>
          <p:spPr>
            <a:xfrm>
              <a:off x="852486" y="1056688"/>
              <a:ext cx="5998567" cy="4603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solidFill>
                    <a:srgbClr val="00B0F0"/>
                  </a:solidFill>
                  <a:latin typeface="+mj-ea"/>
                  <a:ea typeface="+mj-ea"/>
                  <a:cs typeface="+mn-ea"/>
                  <a:sym typeface="+mn-lt"/>
                </a:rPr>
                <a:t>实现步骤</a:t>
              </a:r>
            </a:p>
          </p:txBody>
        </p:sp>
        <p:sp>
          <p:nvSpPr>
            <p:cNvPr id="8" name="îṩļíḓè"/>
            <p:cNvSpPr/>
            <p:nvPr/>
          </p:nvSpPr>
          <p:spPr>
            <a:xfrm>
              <a:off x="609878" y="1166217"/>
              <a:ext cx="242608" cy="242606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47D6"/>
                </a:gs>
                <a:gs pos="0">
                  <a:srgbClr val="00B0F0"/>
                </a:gs>
              </a:gsLst>
              <a:path path="circle">
                <a:fillToRect l="100000" t="100000"/>
              </a:path>
            </a:gradFill>
            <a:ln w="38100" cap="flat">
              <a:solidFill>
                <a:sysClr val="window" lastClr="FFFFFF"/>
              </a:solidFill>
              <a:miter lim="400000"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wrap="square" lIns="0" tIns="0" rIns="0" bIns="0" numCol="1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200"/>
              </a:pPr>
              <a:endParaRPr kumimoji="0" sz="16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+mj-ea"/>
                <a:ea typeface="+mj-ea"/>
              </a:endParaRPr>
            </a:p>
          </p:txBody>
        </p:sp>
      </p:grpSp>
      <p:sp>
        <p:nvSpPr>
          <p:cNvPr id="100" name="文本框 99"/>
          <p:cNvSpPr txBox="1"/>
          <p:nvPr/>
        </p:nvSpPr>
        <p:spPr>
          <a:xfrm>
            <a:off x="1194336" y="1903637"/>
            <a:ext cx="9292590" cy="95725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304800" fontAlgn="auto">
              <a:lnSpc>
                <a:spcPct val="150000"/>
              </a:lnSpc>
            </a:pPr>
            <a:r>
              <a:rPr lang="zh-CN" altLang="en-US" sz="2000" b="0" dirty="0">
                <a:ea typeface="宋体" panose="02010600030101010101" pitchFamily="2" charset="-122"/>
              </a:rPr>
              <a:t>（</a:t>
            </a:r>
            <a:r>
              <a:rPr lang="en-US" altLang="zh-CN" sz="2000" b="0" dirty="0">
                <a:ea typeface="宋体" panose="02010600030101010101" pitchFamily="2" charset="-122"/>
              </a:rPr>
              <a:t>3</a:t>
            </a:r>
            <a:r>
              <a:rPr lang="zh-CN" altLang="en-US" sz="2000" b="0" dirty="0">
                <a:ea typeface="宋体" panose="02010600030101010101" pitchFamily="2" charset="-122"/>
              </a:rPr>
              <a:t>）执行“运行</a:t>
            </a:r>
            <a:r>
              <a:rPr lang="en-US" altLang="zh-CN" sz="2000" b="0" dirty="0">
                <a:ea typeface="宋体" panose="02010600030101010101" pitchFamily="2" charset="-122"/>
              </a:rPr>
              <a:t>/</a:t>
            </a:r>
            <a:r>
              <a:rPr lang="zh-CN" altLang="en-US" sz="2000" b="0" dirty="0">
                <a:ea typeface="宋体" panose="02010600030101010101" pitchFamily="2" charset="-122"/>
              </a:rPr>
              <a:t>启动调试”命令，运行程序，能在</a:t>
            </a:r>
            <a:r>
              <a:rPr lang="en-US" altLang="zh-CN" sz="2000" b="0" dirty="0" err="1">
                <a:ea typeface="宋体" panose="02010600030101010101" pitchFamily="2" charset="-122"/>
              </a:rPr>
              <a:t>imgss</a:t>
            </a:r>
            <a:r>
              <a:rPr lang="zh-CN" altLang="en-US" sz="2000" b="0" dirty="0">
                <a:ea typeface="宋体" panose="02010600030101010101" pitchFamily="2" charset="-122"/>
              </a:rPr>
              <a:t>目录中查看到输出的图像文件，如图所示。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1D7CC2C7-DEC7-F3EB-8B68-0FD24C073836}"/>
              </a:ext>
            </a:extLst>
          </p:cNvPr>
          <p:cNvSpPr txBox="1"/>
          <p:nvPr/>
        </p:nvSpPr>
        <p:spPr>
          <a:xfrm>
            <a:off x="-1154299" y="0"/>
            <a:ext cx="609600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zh-CN" altLang="en-US" sz="2800" b="1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图片批量缩放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45DC04EB-0A0B-C8CC-B2CB-42B9AE2858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19348" y="2860887"/>
            <a:ext cx="5270500" cy="365823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1069613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642285" y="399079"/>
            <a:ext cx="11231131" cy="6059841"/>
            <a:chOff x="-3048707" y="-1959273"/>
            <a:chExt cx="18855629" cy="10173696"/>
          </a:xfrm>
        </p:grpSpPr>
        <p:sp>
          <p:nvSpPr>
            <p:cNvPr id="3" name="矩形: 圆角 2"/>
            <p:cNvSpPr/>
            <p:nvPr/>
          </p:nvSpPr>
          <p:spPr>
            <a:xfrm rot="19504256">
              <a:off x="5731135" y="1764779"/>
              <a:ext cx="10075787" cy="2158905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矩形: 圆角 3"/>
            <p:cNvSpPr/>
            <p:nvPr/>
          </p:nvSpPr>
          <p:spPr>
            <a:xfrm rot="19504256">
              <a:off x="-3048707" y="2621181"/>
              <a:ext cx="10744923" cy="2975293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矩形: 圆角 4"/>
            <p:cNvSpPr/>
            <p:nvPr/>
          </p:nvSpPr>
          <p:spPr>
            <a:xfrm rot="19504256">
              <a:off x="2750388" y="6055518"/>
              <a:ext cx="4136844" cy="2158905"/>
            </a:xfrm>
            <a:prstGeom prst="roundRect">
              <a:avLst>
                <a:gd name="adj" fmla="val 50000"/>
              </a:avLst>
            </a:prstGeom>
            <a:solidFill>
              <a:srgbClr val="00B0F0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6" name="矩形: 圆角 5"/>
            <p:cNvSpPr/>
            <p:nvPr/>
          </p:nvSpPr>
          <p:spPr>
            <a:xfrm rot="19504256">
              <a:off x="6645479" y="-1959273"/>
              <a:ext cx="4193355" cy="2975293"/>
            </a:xfrm>
            <a:prstGeom prst="roundRect">
              <a:avLst>
                <a:gd name="adj" fmla="val 50000"/>
              </a:avLst>
            </a:prstGeom>
            <a:solidFill>
              <a:srgbClr val="00B0F0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矩形: 圆角 6"/>
            <p:cNvSpPr/>
            <p:nvPr/>
          </p:nvSpPr>
          <p:spPr>
            <a:xfrm rot="19504256" flipH="1">
              <a:off x="631547" y="-303940"/>
              <a:ext cx="2557015" cy="547883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矩形: 圆角 7"/>
            <p:cNvSpPr/>
            <p:nvPr/>
          </p:nvSpPr>
          <p:spPr>
            <a:xfrm rot="19504256" flipH="1">
              <a:off x="-365334" y="954809"/>
              <a:ext cx="1049841" cy="547883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47D6"/>
                </a:gs>
                <a:gs pos="0">
                  <a:srgbClr val="00B0F0"/>
                </a:gs>
              </a:gsLst>
              <a:path path="circle">
                <a:fillToRect l="100000" t="10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9" name="矩形: 圆角 8"/>
            <p:cNvSpPr/>
            <p:nvPr/>
          </p:nvSpPr>
          <p:spPr>
            <a:xfrm rot="19504256">
              <a:off x="9975749" y="6528825"/>
              <a:ext cx="1665880" cy="461286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: 圆角 9"/>
            <p:cNvSpPr/>
            <p:nvPr/>
          </p:nvSpPr>
          <p:spPr>
            <a:xfrm rot="19504256">
              <a:off x="11579663" y="5563820"/>
              <a:ext cx="1065330" cy="461286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47D6"/>
                </a:gs>
                <a:gs pos="0">
                  <a:srgbClr val="00B0F0"/>
                </a:gs>
              </a:gsLst>
              <a:path path="circle">
                <a:fillToRect l="100000" t="10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sp>
        <p:nvSpPr>
          <p:cNvPr id="15" name="矩形: 圆角 14"/>
          <p:cNvSpPr/>
          <p:nvPr/>
        </p:nvSpPr>
        <p:spPr>
          <a:xfrm>
            <a:off x="2203501" y="2212390"/>
            <a:ext cx="8149041" cy="2370316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图片批量添加透明水印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5189046" y="2590145"/>
            <a:ext cx="2198178" cy="5835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spc="600" dirty="0">
                <a:latin typeface="+mj-ea"/>
                <a:ea typeface="+mj-ea"/>
                <a:cs typeface="+mn-ea"/>
                <a:sym typeface="+mn-lt"/>
              </a:rPr>
              <a:t>任务七</a:t>
            </a:r>
          </a:p>
        </p:txBody>
      </p:sp>
      <p:sp>
        <p:nvSpPr>
          <p:cNvPr id="16" name="椭圆 15"/>
          <p:cNvSpPr/>
          <p:nvPr/>
        </p:nvSpPr>
        <p:spPr>
          <a:xfrm>
            <a:off x="1862856" y="3704076"/>
            <a:ext cx="972993" cy="972993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>
            <a:off x="9353197" y="2105136"/>
            <a:ext cx="698679" cy="698679"/>
          </a:xfrm>
          <a:prstGeom prst="ellipse">
            <a:avLst/>
          </a:prstGeom>
          <a:gradFill>
            <a:gsLst>
              <a:gs pos="100000">
                <a:srgbClr val="0047D6"/>
              </a:gs>
              <a:gs pos="0">
                <a:srgbClr val="00B0F0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>
            <a:off x="9096303" y="2480474"/>
            <a:ext cx="390525" cy="390525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bldLvl="0" animBg="1"/>
      <p:bldP spid="16" grpId="0" bldLvl="0" animBg="1"/>
      <p:bldP spid="13" grpId="0" bldLvl="0" animBg="1"/>
      <p:bldP spid="17" grpId="0" bldLvl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609878" y="1056688"/>
            <a:ext cx="6241175" cy="461665"/>
            <a:chOff x="609878" y="1056688"/>
            <a:chExt cx="6241175" cy="461665"/>
          </a:xfrm>
        </p:grpSpPr>
        <p:sp>
          <p:nvSpPr>
            <p:cNvPr id="7" name="文本框 6"/>
            <p:cNvSpPr txBox="1"/>
            <p:nvPr/>
          </p:nvSpPr>
          <p:spPr>
            <a:xfrm>
              <a:off x="852486" y="1056688"/>
              <a:ext cx="5998567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solidFill>
                    <a:srgbClr val="00B0F0"/>
                  </a:solidFill>
                  <a:latin typeface="+mj-ea"/>
                  <a:ea typeface="+mj-ea"/>
                  <a:cs typeface="+mn-ea"/>
                  <a:sym typeface="+mn-lt"/>
                </a:rPr>
                <a:t>任务要求</a:t>
              </a:r>
            </a:p>
          </p:txBody>
        </p:sp>
        <p:sp>
          <p:nvSpPr>
            <p:cNvPr id="8" name="îṩļíḓè"/>
            <p:cNvSpPr/>
            <p:nvPr/>
          </p:nvSpPr>
          <p:spPr>
            <a:xfrm>
              <a:off x="609878" y="1166217"/>
              <a:ext cx="242608" cy="242606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47D6"/>
                </a:gs>
                <a:gs pos="0">
                  <a:srgbClr val="00B0F0"/>
                </a:gs>
              </a:gsLst>
              <a:path path="circle">
                <a:fillToRect l="100000" t="100000"/>
              </a:path>
            </a:gradFill>
            <a:ln w="38100" cap="flat">
              <a:solidFill>
                <a:sysClr val="window" lastClr="FFFFFF"/>
              </a:solidFill>
              <a:miter lim="400000"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wrap="square" lIns="0" tIns="0" rIns="0" bIns="0" numCol="1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200"/>
              </a:pPr>
              <a:endParaRPr kumimoji="0" sz="16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+mj-ea"/>
                <a:ea typeface="+mj-ea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-461915" y="0"/>
            <a:ext cx="609600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zh-CN" altLang="en-US" sz="28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图片批量添加透明水印</a:t>
            </a:r>
          </a:p>
        </p:txBody>
      </p:sp>
      <p:sp>
        <p:nvSpPr>
          <p:cNvPr id="100" name="文本框 99"/>
          <p:cNvSpPr txBox="1"/>
          <p:nvPr/>
        </p:nvSpPr>
        <p:spPr>
          <a:xfrm>
            <a:off x="1799295" y="1604732"/>
            <a:ext cx="8155411" cy="141891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304800">
              <a:lnSpc>
                <a:spcPct val="150000"/>
              </a:lnSpc>
            </a:pP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（</a:t>
            </a:r>
            <a:r>
              <a:rPr lang="en-US" altLang="zh-CN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）现</a:t>
            </a:r>
            <a:r>
              <a:rPr lang="en-US" altLang="zh-CN" sz="2000" b="0" dirty="0" err="1">
                <a:latin typeface="Times New Roman" panose="02020603050405020304" pitchFamily="18" charset="0"/>
                <a:ea typeface="宋体" panose="02010600030101010101" pitchFamily="2" charset="-122"/>
              </a:rPr>
              <a:t>imgs</a:t>
            </a: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目录中有一批图片。</a:t>
            </a:r>
          </a:p>
          <a:p>
            <a:pPr indent="304800">
              <a:lnSpc>
                <a:spcPct val="150000"/>
              </a:lnSpc>
            </a:pP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（</a:t>
            </a:r>
            <a:r>
              <a:rPr lang="en-US" altLang="zh-CN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）请在所有图片上添加有透明度水印“水印文字”，如图所示。</a:t>
            </a:r>
          </a:p>
          <a:p>
            <a:pPr indent="304800">
              <a:lnSpc>
                <a:spcPct val="150000"/>
              </a:lnSpc>
            </a:pP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（</a:t>
            </a:r>
            <a:r>
              <a:rPr lang="en-US" altLang="zh-CN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3</a:t>
            </a: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）完成后的图片文件保存在</a:t>
            </a:r>
            <a:r>
              <a:rPr lang="en-US" altLang="zh-CN" sz="2000" b="0" dirty="0" err="1">
                <a:latin typeface="Times New Roman" panose="02020603050405020304" pitchFamily="18" charset="0"/>
                <a:ea typeface="宋体" panose="02010600030101010101" pitchFamily="2" charset="-122"/>
              </a:rPr>
              <a:t>imgss</a:t>
            </a: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目录中。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F612EB12-A629-AA9F-CA6C-E8EFF5394D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49675" y="3023647"/>
            <a:ext cx="4692650" cy="322389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609878" y="1056688"/>
            <a:ext cx="6241175" cy="460375"/>
            <a:chOff x="609878" y="1056688"/>
            <a:chExt cx="6241175" cy="460375"/>
          </a:xfrm>
        </p:grpSpPr>
        <p:sp>
          <p:nvSpPr>
            <p:cNvPr id="7" name="文本框 6"/>
            <p:cNvSpPr txBox="1"/>
            <p:nvPr/>
          </p:nvSpPr>
          <p:spPr>
            <a:xfrm>
              <a:off x="852486" y="1056688"/>
              <a:ext cx="5998567" cy="4603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solidFill>
                    <a:srgbClr val="00B0F0"/>
                  </a:solidFill>
                  <a:latin typeface="+mj-ea"/>
                  <a:ea typeface="+mj-ea"/>
                  <a:cs typeface="+mn-ea"/>
                  <a:sym typeface="+mn-lt"/>
                </a:rPr>
                <a:t>实现步骤</a:t>
              </a:r>
            </a:p>
          </p:txBody>
        </p:sp>
        <p:sp>
          <p:nvSpPr>
            <p:cNvPr id="8" name="îṩļíḓè"/>
            <p:cNvSpPr/>
            <p:nvPr/>
          </p:nvSpPr>
          <p:spPr>
            <a:xfrm>
              <a:off x="609878" y="1166217"/>
              <a:ext cx="242608" cy="242606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47D6"/>
                </a:gs>
                <a:gs pos="0">
                  <a:srgbClr val="00B0F0"/>
                </a:gs>
              </a:gsLst>
              <a:path path="circle">
                <a:fillToRect l="100000" t="100000"/>
              </a:path>
            </a:gradFill>
            <a:ln w="38100" cap="flat">
              <a:solidFill>
                <a:sysClr val="window" lastClr="FFFFFF"/>
              </a:solidFill>
              <a:miter lim="400000"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wrap="square" lIns="0" tIns="0" rIns="0" bIns="0" numCol="1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200"/>
              </a:pPr>
              <a:endParaRPr kumimoji="0" sz="16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+mj-ea"/>
                <a:ea typeface="+mj-ea"/>
              </a:endParaRPr>
            </a:p>
          </p:txBody>
        </p:sp>
      </p:grpSp>
      <p:sp>
        <p:nvSpPr>
          <p:cNvPr id="100" name="文本框 99"/>
          <p:cNvSpPr txBox="1"/>
          <p:nvPr/>
        </p:nvSpPr>
        <p:spPr>
          <a:xfrm>
            <a:off x="850252" y="1980759"/>
            <a:ext cx="10030460" cy="141891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304800" fontAlgn="auto">
              <a:lnSpc>
                <a:spcPct val="150000"/>
              </a:lnSpc>
            </a:pPr>
            <a:r>
              <a:rPr lang="zh-CN" altLang="en-US" sz="2000" b="0" dirty="0">
                <a:ea typeface="宋体" panose="02010600030101010101" pitchFamily="2" charset="-122"/>
              </a:rPr>
              <a:t>（</a:t>
            </a:r>
            <a:r>
              <a:rPr lang="en-US" altLang="zh-CN" sz="2000" b="0" dirty="0">
                <a:ea typeface="宋体" panose="02010600030101010101" pitchFamily="2" charset="-122"/>
              </a:rPr>
              <a:t>1</a:t>
            </a:r>
            <a:r>
              <a:rPr lang="zh-CN" altLang="en-US" sz="2000" b="0" dirty="0">
                <a:ea typeface="宋体" panose="02010600030101010101" pitchFamily="2" charset="-122"/>
              </a:rPr>
              <a:t>）打开</a:t>
            </a:r>
            <a:r>
              <a:rPr lang="en-US" altLang="zh-CN" sz="2000" b="0" dirty="0">
                <a:ea typeface="宋体" panose="02010600030101010101" pitchFamily="2" charset="-122"/>
              </a:rPr>
              <a:t>D:\mypython</a:t>
            </a:r>
            <a:r>
              <a:rPr lang="zh-CN" altLang="en-US" sz="2000" b="0" dirty="0">
                <a:ea typeface="宋体" panose="02010600030101010101" pitchFamily="2" charset="-122"/>
              </a:rPr>
              <a:t>文件夹作为项目目录，执行“文件</a:t>
            </a:r>
            <a:r>
              <a:rPr lang="en-US" altLang="zh-CN" sz="2000" b="0" dirty="0">
                <a:ea typeface="宋体" panose="02010600030101010101" pitchFamily="2" charset="-122"/>
              </a:rPr>
              <a:t>/</a:t>
            </a:r>
            <a:r>
              <a:rPr lang="zh-CN" altLang="en-US" sz="2000" b="0" dirty="0">
                <a:ea typeface="宋体" panose="02010600030101010101" pitchFamily="2" charset="-122"/>
              </a:rPr>
              <a:t>新建文件”命令，新建</a:t>
            </a:r>
            <a:r>
              <a:rPr lang="en-US" altLang="zh-CN" sz="2000" b="0" dirty="0">
                <a:ea typeface="宋体" panose="02010600030101010101" pitchFamily="2" charset="-122"/>
              </a:rPr>
              <a:t>pyimage.py</a:t>
            </a:r>
            <a:r>
              <a:rPr lang="zh-CN" altLang="en-US" sz="2000" b="0" dirty="0">
                <a:ea typeface="宋体" panose="02010600030101010101" pitchFamily="2" charset="-122"/>
              </a:rPr>
              <a:t>文件，输入程序代码，实现功能：从</a:t>
            </a:r>
            <a:r>
              <a:rPr lang="en-US" altLang="zh-CN" sz="2000" b="0" dirty="0" err="1">
                <a:ea typeface="宋体" panose="02010600030101010101" pitchFamily="2" charset="-122"/>
              </a:rPr>
              <a:t>watermarker.marker</a:t>
            </a:r>
            <a:r>
              <a:rPr lang="zh-CN" altLang="en-US" sz="2000" b="0" dirty="0">
                <a:ea typeface="宋体" panose="02010600030101010101" pitchFamily="2" charset="-122"/>
              </a:rPr>
              <a:t>模块导入</a:t>
            </a:r>
            <a:r>
              <a:rPr lang="en-US" altLang="zh-CN" sz="2000" b="0" dirty="0" err="1">
                <a:ea typeface="宋体" panose="02010600030101010101" pitchFamily="2" charset="-122"/>
              </a:rPr>
              <a:t>add_mark</a:t>
            </a:r>
            <a:r>
              <a:rPr lang="zh-CN" altLang="en-US" sz="2000" b="0" dirty="0">
                <a:ea typeface="宋体" panose="02010600030101010101" pitchFamily="2" charset="-122"/>
              </a:rPr>
              <a:t>函数，导入</a:t>
            </a:r>
            <a:r>
              <a:rPr lang="en-US" altLang="zh-CN" sz="2000" b="0" dirty="0" err="1">
                <a:ea typeface="宋体" panose="02010600030101010101" pitchFamily="2" charset="-122"/>
              </a:rPr>
              <a:t>os</a:t>
            </a:r>
            <a:r>
              <a:rPr lang="zh-CN" altLang="en-US" sz="2000" b="0" dirty="0">
                <a:ea typeface="宋体" panose="02010600030101010101" pitchFamily="2" charset="-122"/>
              </a:rPr>
              <a:t>模块，如图所示。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3099E006-0ACE-CAEC-4F8D-948B825A3E28}"/>
              </a:ext>
            </a:extLst>
          </p:cNvPr>
          <p:cNvSpPr txBox="1"/>
          <p:nvPr/>
        </p:nvSpPr>
        <p:spPr>
          <a:xfrm>
            <a:off x="-461915" y="0"/>
            <a:ext cx="609600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zh-CN" altLang="en-US" sz="28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图片批量添加透明水印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D211150B-5C0F-DD33-33FA-02155046D17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-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739407" y="3863370"/>
            <a:ext cx="6550898" cy="112236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609878" y="1056688"/>
            <a:ext cx="6241175" cy="460375"/>
            <a:chOff x="609878" y="1056688"/>
            <a:chExt cx="6241175" cy="460375"/>
          </a:xfrm>
        </p:grpSpPr>
        <p:sp>
          <p:nvSpPr>
            <p:cNvPr id="7" name="文本框 6"/>
            <p:cNvSpPr txBox="1"/>
            <p:nvPr/>
          </p:nvSpPr>
          <p:spPr>
            <a:xfrm>
              <a:off x="852486" y="1056688"/>
              <a:ext cx="5998567" cy="4603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solidFill>
                    <a:srgbClr val="00B0F0"/>
                  </a:solidFill>
                  <a:latin typeface="+mj-ea"/>
                  <a:ea typeface="+mj-ea"/>
                  <a:cs typeface="+mn-ea"/>
                  <a:sym typeface="+mn-lt"/>
                </a:rPr>
                <a:t>实现步骤</a:t>
              </a:r>
            </a:p>
          </p:txBody>
        </p:sp>
        <p:sp>
          <p:nvSpPr>
            <p:cNvPr id="8" name="îṩļíḓè"/>
            <p:cNvSpPr/>
            <p:nvPr/>
          </p:nvSpPr>
          <p:spPr>
            <a:xfrm>
              <a:off x="609878" y="1166217"/>
              <a:ext cx="242608" cy="242606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47D6"/>
                </a:gs>
                <a:gs pos="0">
                  <a:srgbClr val="00B0F0"/>
                </a:gs>
              </a:gsLst>
              <a:path path="circle">
                <a:fillToRect l="100000" t="100000"/>
              </a:path>
            </a:gradFill>
            <a:ln w="38100" cap="flat">
              <a:solidFill>
                <a:sysClr val="window" lastClr="FFFFFF"/>
              </a:solidFill>
              <a:miter lim="400000"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wrap="square" lIns="0" tIns="0" rIns="0" bIns="0" numCol="1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200"/>
              </a:pPr>
              <a:endParaRPr kumimoji="0" sz="16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+mj-ea"/>
                <a:ea typeface="+mj-ea"/>
              </a:endParaRPr>
            </a:p>
          </p:txBody>
        </p:sp>
      </p:grpSp>
      <p:sp>
        <p:nvSpPr>
          <p:cNvPr id="100" name="文本框 99"/>
          <p:cNvSpPr txBox="1"/>
          <p:nvPr/>
        </p:nvSpPr>
        <p:spPr>
          <a:xfrm>
            <a:off x="935093" y="2207002"/>
            <a:ext cx="10030460" cy="95725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304800" fontAlgn="auto">
              <a:lnSpc>
                <a:spcPct val="150000"/>
              </a:lnSpc>
            </a:pPr>
            <a:r>
              <a:rPr lang="zh-CN" altLang="en-US" sz="2000" b="0" dirty="0">
                <a:ea typeface="宋体" panose="02010600030101010101" pitchFamily="2" charset="-122"/>
              </a:rPr>
              <a:t>（</a:t>
            </a:r>
            <a:r>
              <a:rPr lang="en-US" altLang="zh-CN" sz="2000" b="0" dirty="0">
                <a:ea typeface="宋体" panose="02010600030101010101" pitchFamily="2" charset="-122"/>
              </a:rPr>
              <a:t>2</a:t>
            </a:r>
            <a:r>
              <a:rPr lang="zh-CN" altLang="en-US" sz="2000" b="0" dirty="0">
                <a:ea typeface="宋体" panose="02010600030101010101" pitchFamily="2" charset="-122"/>
              </a:rPr>
              <a:t>）在</a:t>
            </a:r>
            <a:r>
              <a:rPr lang="en-US" altLang="zh-CN" sz="2000" b="0" dirty="0">
                <a:ea typeface="宋体" panose="02010600030101010101" pitchFamily="2" charset="-122"/>
              </a:rPr>
              <a:t>pyimage.py</a:t>
            </a:r>
            <a:r>
              <a:rPr lang="zh-CN" altLang="en-US" sz="2000" b="0" dirty="0">
                <a:ea typeface="宋体" panose="02010600030101010101" pitchFamily="2" charset="-122"/>
              </a:rPr>
              <a:t>文件继续输入程序代码，实现功能：遍历判断指定路径下的所有文件，逐个文件添加水印，最后把文件保存到</a:t>
            </a:r>
            <a:r>
              <a:rPr lang="en-US" altLang="zh-CN" sz="2000" b="0" dirty="0" err="1">
                <a:ea typeface="宋体" panose="02010600030101010101" pitchFamily="2" charset="-122"/>
              </a:rPr>
              <a:t>imgss</a:t>
            </a:r>
            <a:r>
              <a:rPr lang="zh-CN" altLang="en-US" sz="2000" b="0" dirty="0">
                <a:ea typeface="宋体" panose="02010600030101010101" pitchFamily="2" charset="-122"/>
              </a:rPr>
              <a:t>目录中，如图所示。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3099E006-0ACE-CAEC-4F8D-948B825A3E28}"/>
              </a:ext>
            </a:extLst>
          </p:cNvPr>
          <p:cNvSpPr txBox="1"/>
          <p:nvPr/>
        </p:nvSpPr>
        <p:spPr>
          <a:xfrm>
            <a:off x="-461915" y="0"/>
            <a:ext cx="609600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zh-CN" altLang="en-US" sz="28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图片批量添加透明水印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A74A27A8-65F6-FF92-1218-15B77405290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-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178371" y="3585358"/>
            <a:ext cx="5835258" cy="269289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3898703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文本框 27"/>
          <p:cNvSpPr txBox="1"/>
          <p:nvPr/>
        </p:nvSpPr>
        <p:spPr>
          <a:xfrm>
            <a:off x="5767753" y="2334179"/>
            <a:ext cx="5146431" cy="132343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8000" b="1" spc="600" dirty="0">
                <a:latin typeface="+mj-ea"/>
                <a:ea typeface="+mj-ea"/>
                <a:cs typeface="+mn-ea"/>
                <a:sym typeface="+mn-lt"/>
              </a:rPr>
              <a:t>感谢聆听</a:t>
            </a:r>
          </a:p>
        </p:txBody>
      </p:sp>
      <p:sp>
        <p:nvSpPr>
          <p:cNvPr id="29" name="矩形: 圆角 28"/>
          <p:cNvSpPr/>
          <p:nvPr/>
        </p:nvSpPr>
        <p:spPr>
          <a:xfrm>
            <a:off x="5975233" y="3733450"/>
            <a:ext cx="4566842" cy="791308"/>
          </a:xfrm>
          <a:prstGeom prst="roundRect">
            <a:avLst>
              <a:gd name="adj" fmla="val 7027"/>
            </a:avLst>
          </a:prstGeom>
          <a:gradFill>
            <a:gsLst>
              <a:gs pos="100000">
                <a:srgbClr val="0047D6"/>
              </a:gs>
              <a:gs pos="0">
                <a:srgbClr val="00B0F0"/>
              </a:gs>
            </a:gsLst>
            <a:path path="circle">
              <a:fillToRect l="100000" t="100000"/>
            </a:path>
          </a:gradFill>
          <a:ln w="12700" cap="flat" cmpd="sng" algn="ctr">
            <a:noFill/>
            <a:prstDash val="solid"/>
            <a:miter lim="800000"/>
          </a:ln>
          <a:effectLst>
            <a:outerShdw blurRad="330200" dist="63500" dir="2700000" sx="103000" sy="103000" algn="tl" rotWithShape="0">
              <a:srgbClr val="FFC000">
                <a:alpha val="11000"/>
              </a:srgbClr>
            </a:outerShdw>
          </a:effectLst>
        </p:spPr>
        <p:txBody>
          <a:bodyPr rtlCol="0" anchor="ctr"/>
          <a:lstStyle/>
          <a:p>
            <a:pPr lvl="0" algn="dist"/>
            <a:r>
              <a:rPr lang="en-US" altLang="zh-CN" sz="6000" b="1" kern="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  <a:cs typeface="+mn-ea"/>
                <a:sym typeface="+mn-lt"/>
              </a:rPr>
              <a:t>TNANKS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文本框 19"/>
          <p:cNvSpPr txBox="1"/>
          <p:nvPr/>
        </p:nvSpPr>
        <p:spPr>
          <a:xfrm>
            <a:off x="2830286" y="1573280"/>
            <a:ext cx="8327709" cy="8585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0850">
              <a:lnSpc>
                <a:spcPct val="150000"/>
              </a:lnSpc>
            </a:pPr>
            <a:r>
              <a:rPr lang="en-US" altLang="zh-CN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(</a:t>
            </a:r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１</a:t>
            </a:r>
            <a:r>
              <a:rPr lang="en-US" altLang="zh-CN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)</a:t>
            </a:r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认识</a:t>
            </a:r>
            <a:r>
              <a:rPr lang="en-US" altLang="zh-CN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Python</a:t>
            </a:r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的</a:t>
            </a:r>
            <a:r>
              <a:rPr lang="en-US" altLang="zh-CN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pillow</a:t>
            </a:r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图像处理模块。</a:t>
            </a:r>
          </a:p>
          <a:p>
            <a:pPr indent="450850">
              <a:lnSpc>
                <a:spcPct val="150000"/>
              </a:lnSpc>
            </a:pPr>
            <a:r>
              <a:rPr lang="en-US" altLang="zh-CN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(</a:t>
            </a:r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２</a:t>
            </a:r>
            <a:r>
              <a:rPr lang="en-US" altLang="zh-CN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)</a:t>
            </a:r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了解</a:t>
            </a:r>
            <a:r>
              <a:rPr lang="en-US" altLang="zh-CN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pillow</a:t>
            </a:r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图像处理模块的功能与使用方法。</a:t>
            </a:r>
          </a:p>
        </p:txBody>
      </p:sp>
      <p:sp>
        <p:nvSpPr>
          <p:cNvPr id="2" name="矩形: 圆角 1"/>
          <p:cNvSpPr/>
          <p:nvPr/>
        </p:nvSpPr>
        <p:spPr>
          <a:xfrm>
            <a:off x="914400" y="1497913"/>
            <a:ext cx="1640114" cy="885371"/>
          </a:xfrm>
          <a:prstGeom prst="roundRect">
            <a:avLst/>
          </a:prstGeom>
          <a:gradFill flip="none" rotWithShape="1">
            <a:gsLst>
              <a:gs pos="100000">
                <a:srgbClr val="0047D6"/>
              </a:gs>
              <a:gs pos="0">
                <a:srgbClr val="00B0F0"/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2000" b="1" kern="100" dirty="0">
                <a:effectLst/>
                <a:latin typeface="+mj-ea"/>
                <a:ea typeface="+mj-ea"/>
                <a:cs typeface="宋体" panose="02010600030101010101" pitchFamily="2" charset="-122"/>
              </a:rPr>
              <a:t>知识目标</a:t>
            </a:r>
            <a:endParaRPr lang="zh-CN" altLang="zh-CN" sz="2000" b="1" kern="100" dirty="0">
              <a:effectLst/>
              <a:latin typeface="+mj-ea"/>
              <a:ea typeface="+mj-ea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830285" y="3116045"/>
            <a:ext cx="8327709" cy="8585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0850">
              <a:lnSpc>
                <a:spcPct val="150000"/>
              </a:lnSpc>
            </a:pPr>
            <a:r>
              <a:rPr lang="en-US" altLang="zh-CN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(</a:t>
            </a:r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１</a:t>
            </a:r>
            <a:r>
              <a:rPr lang="en-US" altLang="zh-CN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)</a:t>
            </a:r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能根据需要利用</a:t>
            </a:r>
            <a:r>
              <a:rPr lang="en-US" altLang="zh-CN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pillow</a:t>
            </a:r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图像处理模块对图片进行处理。</a:t>
            </a:r>
          </a:p>
          <a:p>
            <a:pPr indent="450850">
              <a:lnSpc>
                <a:spcPct val="150000"/>
              </a:lnSpc>
            </a:pPr>
            <a:r>
              <a:rPr lang="en-US" altLang="zh-CN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(</a:t>
            </a:r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２</a:t>
            </a:r>
            <a:r>
              <a:rPr lang="en-US" altLang="zh-CN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)</a:t>
            </a:r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能利用</a:t>
            </a:r>
            <a:r>
              <a:rPr lang="en-US" altLang="zh-CN" dirty="0" err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watermarker</a:t>
            </a:r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模块添加图片水印。</a:t>
            </a:r>
          </a:p>
        </p:txBody>
      </p:sp>
      <p:sp>
        <p:nvSpPr>
          <p:cNvPr id="4" name="矩形: 圆角 3"/>
          <p:cNvSpPr/>
          <p:nvPr/>
        </p:nvSpPr>
        <p:spPr>
          <a:xfrm>
            <a:off x="914400" y="3116045"/>
            <a:ext cx="1640114" cy="885371"/>
          </a:xfrm>
          <a:prstGeom prst="roundRect">
            <a:avLst/>
          </a:prstGeom>
          <a:gradFill flip="none" rotWithShape="1">
            <a:gsLst>
              <a:gs pos="100000">
                <a:srgbClr val="0047D6"/>
              </a:gs>
              <a:gs pos="0">
                <a:srgbClr val="00B0F0"/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kern="100" dirty="0">
                <a:effectLst/>
                <a:latin typeface="+mj-ea"/>
                <a:ea typeface="+mj-ea"/>
                <a:cs typeface="宋体" panose="02010600030101010101" pitchFamily="2" charset="-122"/>
              </a:rPr>
              <a:t>能力目标</a:t>
            </a:r>
            <a:endParaRPr lang="zh-CN" altLang="zh-CN" sz="2000" b="1" kern="100" dirty="0">
              <a:effectLst/>
              <a:latin typeface="+mj-ea"/>
              <a:ea typeface="+mj-ea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830285" y="4525334"/>
            <a:ext cx="8327709" cy="1273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0850">
              <a:lnSpc>
                <a:spcPct val="150000"/>
              </a:lnSpc>
            </a:pPr>
            <a:r>
              <a:rPr lang="en-US" altLang="zh-CN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(</a:t>
            </a:r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１</a:t>
            </a:r>
            <a:r>
              <a:rPr lang="en-US" altLang="zh-CN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)</a:t>
            </a:r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能根据要求使用</a:t>
            </a:r>
            <a:r>
              <a:rPr lang="en-US" altLang="zh-CN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Python</a:t>
            </a:r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处理图片。</a:t>
            </a:r>
          </a:p>
          <a:p>
            <a:pPr indent="450850">
              <a:lnSpc>
                <a:spcPct val="150000"/>
              </a:lnSpc>
            </a:pPr>
            <a:r>
              <a:rPr lang="en-US" altLang="zh-CN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(</a:t>
            </a:r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２</a:t>
            </a:r>
            <a:r>
              <a:rPr lang="en-US" altLang="zh-CN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)</a:t>
            </a:r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激发学生学习</a:t>
            </a:r>
            <a:r>
              <a:rPr lang="en-US" altLang="zh-CN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Python</a:t>
            </a:r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知识的兴趣，提高学生使用</a:t>
            </a:r>
            <a:r>
              <a:rPr lang="en-US" altLang="zh-CN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Python</a:t>
            </a:r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进行图片处理的热情。</a:t>
            </a:r>
          </a:p>
        </p:txBody>
      </p:sp>
      <p:sp>
        <p:nvSpPr>
          <p:cNvPr id="7" name="矩形: 圆角 6"/>
          <p:cNvSpPr/>
          <p:nvPr/>
        </p:nvSpPr>
        <p:spPr>
          <a:xfrm>
            <a:off x="914400" y="4651348"/>
            <a:ext cx="1640114" cy="885371"/>
          </a:xfrm>
          <a:prstGeom prst="roundRect">
            <a:avLst/>
          </a:prstGeom>
          <a:gradFill flip="none" rotWithShape="1">
            <a:gsLst>
              <a:gs pos="100000">
                <a:srgbClr val="0047D6"/>
              </a:gs>
              <a:gs pos="0">
                <a:srgbClr val="00B0F0"/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kern="100" dirty="0">
                <a:effectLst/>
                <a:latin typeface="+mj-ea"/>
                <a:ea typeface="+mj-ea"/>
                <a:cs typeface="宋体" panose="02010600030101010101" pitchFamily="2" charset="-122"/>
              </a:rPr>
              <a:t>素质目标</a:t>
            </a:r>
            <a:endParaRPr lang="zh-CN" altLang="zh-CN" sz="2000" b="1" kern="100" dirty="0">
              <a:effectLst/>
              <a:latin typeface="+mj-ea"/>
              <a:ea typeface="+mj-ea"/>
              <a:cs typeface="Times New Roman" panose="02020603050405020304" pitchFamily="18" charset="0"/>
            </a:endParaRPr>
          </a:p>
        </p:txBody>
      </p:sp>
      <p:cxnSp>
        <p:nvCxnSpPr>
          <p:cNvPr id="9" name="直接连接符 8"/>
          <p:cNvCxnSpPr/>
          <p:nvPr/>
        </p:nvCxnSpPr>
        <p:spPr>
          <a:xfrm>
            <a:off x="3135086" y="2780237"/>
            <a:ext cx="8022909" cy="0"/>
          </a:xfrm>
          <a:prstGeom prst="line">
            <a:avLst/>
          </a:prstGeom>
          <a:ln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3135086" y="4289723"/>
            <a:ext cx="8022909" cy="0"/>
          </a:xfrm>
          <a:prstGeom prst="line">
            <a:avLst/>
          </a:prstGeom>
          <a:ln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文本框 7"/>
          <p:cNvSpPr txBox="1"/>
          <p:nvPr/>
        </p:nvSpPr>
        <p:spPr>
          <a:xfrm>
            <a:off x="798879" y="48413"/>
            <a:ext cx="9004340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+mj-ea"/>
                <a:ea typeface="+mj-ea"/>
                <a:cs typeface="+mn-ea"/>
                <a:sym typeface="+mn-lt"/>
              </a:rPr>
              <a:t>教学目标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642285" y="399079"/>
            <a:ext cx="11231131" cy="6059841"/>
            <a:chOff x="-3048707" y="-1959273"/>
            <a:chExt cx="18855629" cy="10173696"/>
          </a:xfrm>
        </p:grpSpPr>
        <p:sp>
          <p:nvSpPr>
            <p:cNvPr id="3" name="矩形: 圆角 2"/>
            <p:cNvSpPr/>
            <p:nvPr/>
          </p:nvSpPr>
          <p:spPr>
            <a:xfrm rot="19504256">
              <a:off x="5731135" y="1764779"/>
              <a:ext cx="10075787" cy="2158905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矩形: 圆角 3"/>
            <p:cNvSpPr/>
            <p:nvPr/>
          </p:nvSpPr>
          <p:spPr>
            <a:xfrm rot="19504256">
              <a:off x="-3048707" y="2621181"/>
              <a:ext cx="10744923" cy="2975293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矩形: 圆角 4"/>
            <p:cNvSpPr/>
            <p:nvPr/>
          </p:nvSpPr>
          <p:spPr>
            <a:xfrm rot="19504256">
              <a:off x="2750388" y="6055518"/>
              <a:ext cx="4136844" cy="2158905"/>
            </a:xfrm>
            <a:prstGeom prst="roundRect">
              <a:avLst>
                <a:gd name="adj" fmla="val 50000"/>
              </a:avLst>
            </a:prstGeom>
            <a:solidFill>
              <a:srgbClr val="00B0F0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6" name="矩形: 圆角 5"/>
            <p:cNvSpPr/>
            <p:nvPr/>
          </p:nvSpPr>
          <p:spPr>
            <a:xfrm rot="19504256">
              <a:off x="6645479" y="-1959273"/>
              <a:ext cx="4193355" cy="2975293"/>
            </a:xfrm>
            <a:prstGeom prst="roundRect">
              <a:avLst>
                <a:gd name="adj" fmla="val 50000"/>
              </a:avLst>
            </a:prstGeom>
            <a:solidFill>
              <a:srgbClr val="00B0F0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矩形: 圆角 6"/>
            <p:cNvSpPr/>
            <p:nvPr/>
          </p:nvSpPr>
          <p:spPr>
            <a:xfrm rot="19504256" flipH="1">
              <a:off x="631547" y="-303940"/>
              <a:ext cx="2557015" cy="547883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矩形: 圆角 7"/>
            <p:cNvSpPr/>
            <p:nvPr/>
          </p:nvSpPr>
          <p:spPr>
            <a:xfrm rot="19504256" flipH="1">
              <a:off x="-365334" y="954809"/>
              <a:ext cx="1049841" cy="547883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47D6"/>
                </a:gs>
                <a:gs pos="0">
                  <a:srgbClr val="00B0F0"/>
                </a:gs>
              </a:gsLst>
              <a:path path="circle">
                <a:fillToRect l="100000" t="10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9" name="矩形: 圆角 8"/>
            <p:cNvSpPr/>
            <p:nvPr/>
          </p:nvSpPr>
          <p:spPr>
            <a:xfrm rot="19504256">
              <a:off x="9975749" y="6528825"/>
              <a:ext cx="1665880" cy="461286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: 圆角 9"/>
            <p:cNvSpPr/>
            <p:nvPr/>
          </p:nvSpPr>
          <p:spPr>
            <a:xfrm rot="19504256">
              <a:off x="11579663" y="5563820"/>
              <a:ext cx="1065330" cy="461286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47D6"/>
                </a:gs>
                <a:gs pos="0">
                  <a:srgbClr val="00B0F0"/>
                </a:gs>
              </a:gsLst>
              <a:path path="circle">
                <a:fillToRect l="100000" t="10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sp>
        <p:nvSpPr>
          <p:cNvPr id="15" name="矩形: 圆角 14"/>
          <p:cNvSpPr/>
          <p:nvPr/>
        </p:nvSpPr>
        <p:spPr>
          <a:xfrm>
            <a:off x="2203501" y="2212390"/>
            <a:ext cx="8149041" cy="2370316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3031413" y="3482286"/>
            <a:ext cx="6493216" cy="58356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 anchorCtr="1">
            <a:spAutoFit/>
          </a:bodyPr>
          <a:lstStyle/>
          <a:p>
            <a:pPr algn="ctr"/>
            <a:r>
              <a:rPr lang="zh-CN" altLang="en-US" sz="3200" b="1" spc="600" dirty="0">
                <a:latin typeface="+mj-ea"/>
                <a:ea typeface="+mj-ea"/>
                <a:cs typeface="+mn-ea"/>
                <a:sym typeface="+mn-lt"/>
              </a:rPr>
              <a:t>图片批量改名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5189046" y="2590145"/>
            <a:ext cx="2198178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spc="600" dirty="0">
                <a:latin typeface="+mj-ea"/>
                <a:ea typeface="+mj-ea"/>
                <a:cs typeface="+mn-ea"/>
                <a:sym typeface="+mn-lt"/>
              </a:rPr>
              <a:t>任务一</a:t>
            </a:r>
          </a:p>
        </p:txBody>
      </p:sp>
      <p:sp>
        <p:nvSpPr>
          <p:cNvPr id="16" name="椭圆 15"/>
          <p:cNvSpPr/>
          <p:nvPr/>
        </p:nvSpPr>
        <p:spPr>
          <a:xfrm>
            <a:off x="1862856" y="3704076"/>
            <a:ext cx="972993" cy="972993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>
            <a:off x="9353197" y="2105136"/>
            <a:ext cx="698679" cy="698679"/>
          </a:xfrm>
          <a:prstGeom prst="ellipse">
            <a:avLst/>
          </a:prstGeom>
          <a:gradFill>
            <a:gsLst>
              <a:gs pos="100000">
                <a:srgbClr val="0047D6"/>
              </a:gs>
              <a:gs pos="0">
                <a:srgbClr val="00B0F0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>
            <a:off x="9096303" y="2480474"/>
            <a:ext cx="390525" cy="390525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3" grpId="0" animBg="1"/>
      <p:bldP spid="1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798879" y="48413"/>
            <a:ext cx="9004340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+mj-ea"/>
                <a:ea typeface="+mj-ea"/>
                <a:cs typeface="+mn-ea"/>
                <a:sym typeface="+mn-lt"/>
              </a:rPr>
              <a:t>图片批量改名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1061012" y="2638000"/>
            <a:ext cx="10069975" cy="1883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0850">
              <a:lnSpc>
                <a:spcPct val="150000"/>
              </a:lnSpc>
            </a:pPr>
            <a:r>
              <a:rPr lang="zh-CN" altLang="en-US" sz="20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sz="20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</a:t>
            </a:r>
            <a:r>
              <a:rPr lang="zh-CN" altLang="en-US" sz="20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）现</a:t>
            </a:r>
            <a:r>
              <a:rPr lang="en-US" altLang="zh-CN" sz="2000" dirty="0" err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imgs</a:t>
            </a:r>
            <a:r>
              <a:rPr lang="zh-CN" altLang="en-US" sz="20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目录中，有一批命名混乱的图片文件且扩展名有</a:t>
            </a:r>
            <a:r>
              <a:rPr lang="en-US" altLang="zh-CN" sz="20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.jpg</a:t>
            </a:r>
            <a:r>
              <a:rPr lang="zh-CN" altLang="en-US" sz="20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和</a:t>
            </a:r>
            <a:r>
              <a:rPr lang="en-US" altLang="zh-CN" sz="20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.</a:t>
            </a:r>
            <a:r>
              <a:rPr lang="en-US" altLang="zh-CN" sz="2000" dirty="0" err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png</a:t>
            </a:r>
            <a:r>
              <a:rPr lang="zh-CN" altLang="en-US" sz="20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。</a:t>
            </a:r>
          </a:p>
          <a:p>
            <a:pPr indent="450850">
              <a:lnSpc>
                <a:spcPct val="150000"/>
              </a:lnSpc>
            </a:pPr>
            <a:r>
              <a:rPr lang="zh-CN" altLang="en-US" sz="20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sz="20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2</a:t>
            </a:r>
            <a:r>
              <a:rPr lang="zh-CN" altLang="en-US" sz="20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）编程实现把图片有规则地命名，例如，命名为</a:t>
            </a:r>
            <a:r>
              <a:rPr lang="en-US" altLang="zh-CN" sz="20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t1</a:t>
            </a:r>
            <a:r>
              <a:rPr lang="zh-CN" altLang="en-US" sz="20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、</a:t>
            </a:r>
            <a:r>
              <a:rPr lang="en-US" altLang="zh-CN" sz="20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t2</a:t>
            </a:r>
            <a:r>
              <a:rPr lang="zh-CN" altLang="en-US" sz="20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、</a:t>
            </a:r>
            <a:r>
              <a:rPr lang="en-US" altLang="zh-CN" sz="20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t3</a:t>
            </a:r>
            <a:r>
              <a:rPr lang="zh-CN" altLang="en-US" sz="20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等，扩展名不变。</a:t>
            </a:r>
          </a:p>
          <a:p>
            <a:pPr indent="450850">
              <a:lnSpc>
                <a:spcPct val="150000"/>
              </a:lnSpc>
            </a:pPr>
            <a:r>
              <a:rPr lang="zh-CN" altLang="en-US" sz="20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sz="20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3</a:t>
            </a:r>
            <a:r>
              <a:rPr lang="zh-CN" altLang="en-US" sz="20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）结果另存于</a:t>
            </a:r>
            <a:r>
              <a:rPr lang="en-US" altLang="zh-CN" sz="2000" dirty="0" err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imgsnew</a:t>
            </a:r>
            <a:r>
              <a:rPr lang="zh-CN" altLang="en-US" sz="20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目录中。 </a:t>
            </a:r>
          </a:p>
          <a:p>
            <a:pPr indent="450850">
              <a:lnSpc>
                <a:spcPct val="150000"/>
              </a:lnSpc>
            </a:pPr>
            <a:endParaRPr lang="zh-CN" altLang="en-US" sz="2000" dirty="0"/>
          </a:p>
        </p:txBody>
      </p:sp>
      <p:grpSp>
        <p:nvGrpSpPr>
          <p:cNvPr id="5" name="组合 4"/>
          <p:cNvGrpSpPr/>
          <p:nvPr/>
        </p:nvGrpSpPr>
        <p:grpSpPr>
          <a:xfrm>
            <a:off x="609878" y="1056688"/>
            <a:ext cx="6241175" cy="461665"/>
            <a:chOff x="609878" y="1056688"/>
            <a:chExt cx="6241175" cy="461665"/>
          </a:xfrm>
        </p:grpSpPr>
        <p:sp>
          <p:nvSpPr>
            <p:cNvPr id="7" name="文本框 6"/>
            <p:cNvSpPr txBox="1"/>
            <p:nvPr/>
          </p:nvSpPr>
          <p:spPr>
            <a:xfrm>
              <a:off x="852486" y="1056688"/>
              <a:ext cx="5998567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solidFill>
                    <a:srgbClr val="00B0F0"/>
                  </a:solidFill>
                  <a:latin typeface="+mj-ea"/>
                  <a:ea typeface="+mj-ea"/>
                  <a:cs typeface="+mn-ea"/>
                  <a:sym typeface="+mn-lt"/>
                </a:rPr>
                <a:t>任务要求</a:t>
              </a:r>
            </a:p>
          </p:txBody>
        </p:sp>
        <p:sp>
          <p:nvSpPr>
            <p:cNvPr id="8" name="îṩļíḓè"/>
            <p:cNvSpPr/>
            <p:nvPr/>
          </p:nvSpPr>
          <p:spPr>
            <a:xfrm>
              <a:off x="609878" y="1166217"/>
              <a:ext cx="242608" cy="242606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47D6"/>
                </a:gs>
                <a:gs pos="0">
                  <a:srgbClr val="00B0F0"/>
                </a:gs>
              </a:gsLst>
              <a:path path="circle">
                <a:fillToRect l="100000" t="100000"/>
              </a:path>
            </a:gradFill>
            <a:ln w="38100" cap="flat">
              <a:solidFill>
                <a:sysClr val="window" lastClr="FFFFFF"/>
              </a:solidFill>
              <a:miter lim="400000"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wrap="square" lIns="0" tIns="0" rIns="0" bIns="0" numCol="1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200"/>
              </a:pPr>
              <a:endParaRPr kumimoji="0" sz="16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+mj-ea"/>
                <a:ea typeface="+mj-ea"/>
              </a:endParaRP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609878" y="1056688"/>
            <a:ext cx="6241175" cy="460375"/>
            <a:chOff x="609878" y="1056688"/>
            <a:chExt cx="6241175" cy="460375"/>
          </a:xfrm>
        </p:grpSpPr>
        <p:sp>
          <p:nvSpPr>
            <p:cNvPr id="7" name="文本框 6"/>
            <p:cNvSpPr txBox="1"/>
            <p:nvPr/>
          </p:nvSpPr>
          <p:spPr>
            <a:xfrm>
              <a:off x="852486" y="1056688"/>
              <a:ext cx="5998567" cy="4603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solidFill>
                    <a:srgbClr val="00B0F0"/>
                  </a:solidFill>
                  <a:latin typeface="+mj-ea"/>
                  <a:ea typeface="+mj-ea"/>
                  <a:cs typeface="+mn-ea"/>
                  <a:sym typeface="+mn-lt"/>
                </a:rPr>
                <a:t>实现步骤</a:t>
              </a:r>
            </a:p>
          </p:txBody>
        </p:sp>
        <p:sp>
          <p:nvSpPr>
            <p:cNvPr id="8" name="îṩļíḓè"/>
            <p:cNvSpPr/>
            <p:nvPr/>
          </p:nvSpPr>
          <p:spPr>
            <a:xfrm>
              <a:off x="609878" y="1166217"/>
              <a:ext cx="242608" cy="242606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47D6"/>
                </a:gs>
                <a:gs pos="0">
                  <a:srgbClr val="00B0F0"/>
                </a:gs>
              </a:gsLst>
              <a:path path="circle">
                <a:fillToRect l="100000" t="100000"/>
              </a:path>
            </a:gradFill>
            <a:ln w="38100" cap="flat">
              <a:solidFill>
                <a:sysClr val="window" lastClr="FFFFFF"/>
              </a:solidFill>
              <a:miter lim="400000"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wrap="square" lIns="0" tIns="0" rIns="0" bIns="0" numCol="1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200"/>
              </a:pPr>
              <a:endParaRPr kumimoji="0" sz="16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+mj-ea"/>
                <a:ea typeface="+mj-ea"/>
              </a:endParaRPr>
            </a:p>
          </p:txBody>
        </p:sp>
      </p:grpSp>
      <p:sp>
        <p:nvSpPr>
          <p:cNvPr id="100" name="文本框 99"/>
          <p:cNvSpPr txBox="1"/>
          <p:nvPr/>
        </p:nvSpPr>
        <p:spPr>
          <a:xfrm>
            <a:off x="412750" y="1903746"/>
            <a:ext cx="10756900" cy="141891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304800">
              <a:lnSpc>
                <a:spcPct val="150000"/>
              </a:lnSpc>
            </a:pP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（</a:t>
            </a:r>
            <a:r>
              <a:rPr lang="en-US" altLang="zh-CN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）打开</a:t>
            </a:r>
            <a:r>
              <a:rPr lang="en-US" altLang="zh-CN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D:\mypython</a:t>
            </a: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文件夹作为项目目录，执行“文件</a:t>
            </a:r>
            <a:r>
              <a:rPr lang="en-US" altLang="zh-CN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/</a:t>
            </a: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新建文件”命令，新建</a:t>
            </a:r>
            <a:r>
              <a:rPr lang="en-US" altLang="zh-CN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pyimage.py</a:t>
            </a: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文件，输入程序代码，实现功能：导入</a:t>
            </a:r>
            <a:r>
              <a:rPr lang="en-US" altLang="zh-CN" sz="2000" b="0" dirty="0" err="1">
                <a:latin typeface="Times New Roman" panose="02020603050405020304" pitchFamily="18" charset="0"/>
                <a:ea typeface="宋体" panose="02010600030101010101" pitchFamily="2" charset="-122"/>
              </a:rPr>
              <a:t>os</a:t>
            </a: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模块，从</a:t>
            </a:r>
            <a:r>
              <a:rPr lang="en-US" altLang="zh-CN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PIL</a:t>
            </a: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模块导入</a:t>
            </a:r>
            <a:r>
              <a:rPr lang="en-US" altLang="zh-CN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Image</a:t>
            </a: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函数，定义待处理图片的路径</a:t>
            </a:r>
            <a:r>
              <a:rPr lang="en-US" altLang="zh-CN" sz="2000" b="0" dirty="0" err="1">
                <a:latin typeface="Times New Roman" panose="02020603050405020304" pitchFamily="18" charset="0"/>
                <a:ea typeface="宋体" panose="02010600030101010101" pitchFamily="2" charset="-122"/>
              </a:rPr>
              <a:t>imgs</a:t>
            </a: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，如图所示。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AE8895A4-4DCB-ABE4-E12E-6E0FAB1AAD42}"/>
              </a:ext>
            </a:extLst>
          </p:cNvPr>
          <p:cNvSpPr txBox="1"/>
          <p:nvPr/>
        </p:nvSpPr>
        <p:spPr>
          <a:xfrm>
            <a:off x="798879" y="48413"/>
            <a:ext cx="9004340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+mj-ea"/>
                <a:ea typeface="+mj-ea"/>
                <a:cs typeface="+mn-ea"/>
                <a:sym typeface="+mn-lt"/>
              </a:rPr>
              <a:t>图片批量改名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CE80B228-1ADA-D002-5F58-7B407EE85C0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-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054415" y="3709345"/>
            <a:ext cx="6083170" cy="177425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609878" y="1056688"/>
            <a:ext cx="6241175" cy="460375"/>
            <a:chOff x="609878" y="1056688"/>
            <a:chExt cx="6241175" cy="460375"/>
          </a:xfrm>
        </p:grpSpPr>
        <p:sp>
          <p:nvSpPr>
            <p:cNvPr id="3" name="文本框 2"/>
            <p:cNvSpPr txBox="1"/>
            <p:nvPr>
              <p:custDataLst>
                <p:tags r:id="rId1"/>
              </p:custDataLst>
            </p:nvPr>
          </p:nvSpPr>
          <p:spPr>
            <a:xfrm>
              <a:off x="852486" y="1056688"/>
              <a:ext cx="5998567" cy="4603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solidFill>
                    <a:srgbClr val="00B0F0"/>
                  </a:solidFill>
                  <a:latin typeface="+mj-ea"/>
                  <a:ea typeface="+mj-ea"/>
                  <a:cs typeface="+mn-ea"/>
                  <a:sym typeface="+mn-lt"/>
                </a:rPr>
                <a:t>实现步骤</a:t>
              </a:r>
            </a:p>
          </p:txBody>
        </p:sp>
        <p:sp>
          <p:nvSpPr>
            <p:cNvPr id="4" name="îṩļíḓè"/>
            <p:cNvSpPr/>
            <p:nvPr>
              <p:custDataLst>
                <p:tags r:id="rId2"/>
              </p:custDataLst>
            </p:nvPr>
          </p:nvSpPr>
          <p:spPr>
            <a:xfrm>
              <a:off x="609878" y="1166217"/>
              <a:ext cx="242608" cy="242606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47D6"/>
                </a:gs>
                <a:gs pos="0">
                  <a:srgbClr val="00B0F0"/>
                </a:gs>
              </a:gsLst>
              <a:path path="circle">
                <a:fillToRect l="100000" t="100000"/>
              </a:path>
            </a:gradFill>
            <a:ln w="38100" cap="flat">
              <a:solidFill>
                <a:sysClr val="window" lastClr="FFFFFF"/>
              </a:solidFill>
              <a:miter lim="400000"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wrap="square" lIns="0" tIns="0" rIns="0" bIns="0" numCol="1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200"/>
              </a:pPr>
              <a:endParaRPr kumimoji="0" sz="16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+mj-ea"/>
                <a:ea typeface="+mj-ea"/>
              </a:endParaRPr>
            </a:p>
          </p:txBody>
        </p:sp>
      </p:grpSp>
      <p:sp>
        <p:nvSpPr>
          <p:cNvPr id="100" name="文本框 99"/>
          <p:cNvSpPr txBox="1"/>
          <p:nvPr/>
        </p:nvSpPr>
        <p:spPr>
          <a:xfrm>
            <a:off x="996950" y="1630680"/>
            <a:ext cx="9190355" cy="95725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304800">
              <a:lnSpc>
                <a:spcPct val="150000"/>
              </a:lnSpc>
            </a:pP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（</a:t>
            </a:r>
            <a:r>
              <a:rPr lang="en-US" altLang="zh-CN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）在</a:t>
            </a:r>
            <a:r>
              <a:rPr lang="en-US" altLang="zh-CN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pyimage.py</a:t>
            </a: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文件继续输入程序代码，实现功能：遍历判断指定路径下的所有文件，把</a:t>
            </a:r>
            <a:r>
              <a:rPr lang="en-US" altLang="zh-CN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.jpg</a:t>
            </a: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和</a:t>
            </a:r>
            <a:r>
              <a:rPr lang="en-US" altLang="zh-CN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.</a:t>
            </a:r>
            <a:r>
              <a:rPr lang="en-US" altLang="zh-CN" sz="2000" b="0" dirty="0" err="1">
                <a:latin typeface="Times New Roman" panose="02020603050405020304" pitchFamily="18" charset="0"/>
                <a:ea typeface="宋体" panose="02010600030101010101" pitchFamily="2" charset="-122"/>
              </a:rPr>
              <a:t>png</a:t>
            </a: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文件有规则命名后，另存于指定的目录，如图所示。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37AC75E2-989D-A210-1D70-F4480C719E78}"/>
              </a:ext>
            </a:extLst>
          </p:cNvPr>
          <p:cNvSpPr txBox="1"/>
          <p:nvPr/>
        </p:nvSpPr>
        <p:spPr>
          <a:xfrm>
            <a:off x="798879" y="48413"/>
            <a:ext cx="9004340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+mj-ea"/>
                <a:ea typeface="+mj-ea"/>
                <a:cs typeface="+mn-ea"/>
                <a:sym typeface="+mn-lt"/>
              </a:rPr>
              <a:t>图片批量改名</a:t>
            </a:r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id="{96E7A76E-53A2-F1B8-776F-0FF4681B201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0000" contrast="-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000312" y="2895917"/>
            <a:ext cx="6191376" cy="30248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609878" y="1056688"/>
            <a:ext cx="6241175" cy="460375"/>
            <a:chOff x="609878" y="1056688"/>
            <a:chExt cx="6241175" cy="460375"/>
          </a:xfrm>
        </p:grpSpPr>
        <p:sp>
          <p:nvSpPr>
            <p:cNvPr id="3" name="文本框 2"/>
            <p:cNvSpPr txBox="1"/>
            <p:nvPr>
              <p:custDataLst>
                <p:tags r:id="rId1"/>
              </p:custDataLst>
            </p:nvPr>
          </p:nvSpPr>
          <p:spPr>
            <a:xfrm>
              <a:off x="852486" y="1056688"/>
              <a:ext cx="5998567" cy="4603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solidFill>
                    <a:srgbClr val="00B0F0"/>
                  </a:solidFill>
                  <a:latin typeface="+mj-ea"/>
                  <a:ea typeface="+mj-ea"/>
                  <a:cs typeface="+mn-ea"/>
                  <a:sym typeface="+mn-lt"/>
                </a:rPr>
                <a:t>实现步骤</a:t>
              </a:r>
            </a:p>
          </p:txBody>
        </p:sp>
        <p:sp>
          <p:nvSpPr>
            <p:cNvPr id="4" name="îṩļíḓè"/>
            <p:cNvSpPr/>
            <p:nvPr>
              <p:custDataLst>
                <p:tags r:id="rId2"/>
              </p:custDataLst>
            </p:nvPr>
          </p:nvSpPr>
          <p:spPr>
            <a:xfrm>
              <a:off x="609878" y="1166217"/>
              <a:ext cx="242608" cy="242606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47D6"/>
                </a:gs>
                <a:gs pos="0">
                  <a:srgbClr val="00B0F0"/>
                </a:gs>
              </a:gsLst>
              <a:path path="circle">
                <a:fillToRect l="100000" t="100000"/>
              </a:path>
            </a:gradFill>
            <a:ln w="38100" cap="flat">
              <a:solidFill>
                <a:sysClr val="window" lastClr="FFFFFF"/>
              </a:solidFill>
              <a:miter lim="400000"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wrap="square" lIns="0" tIns="0" rIns="0" bIns="0" numCol="1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200"/>
              </a:pPr>
              <a:endParaRPr kumimoji="0" sz="16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+mj-ea"/>
                <a:ea typeface="+mj-ea"/>
              </a:endParaRPr>
            </a:p>
          </p:txBody>
        </p:sp>
      </p:grpSp>
      <p:sp>
        <p:nvSpPr>
          <p:cNvPr id="100" name="文本框 99"/>
          <p:cNvSpPr txBox="1"/>
          <p:nvPr/>
        </p:nvSpPr>
        <p:spPr>
          <a:xfrm>
            <a:off x="1217246" y="1891381"/>
            <a:ext cx="9381765" cy="49558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304800">
              <a:lnSpc>
                <a:spcPct val="150000"/>
              </a:lnSpc>
            </a:pPr>
            <a:r>
              <a:rPr lang="zh-CN" altLang="en-US" sz="2000" b="0" dirty="0">
                <a:ea typeface="宋体" panose="02010600030101010101" pitchFamily="2" charset="-122"/>
              </a:rPr>
              <a:t>（</a:t>
            </a:r>
            <a:r>
              <a:rPr lang="en-US" altLang="zh-CN" sz="2000" b="0" dirty="0">
                <a:ea typeface="宋体" panose="02010600030101010101" pitchFamily="2" charset="-122"/>
              </a:rPr>
              <a:t>3</a:t>
            </a:r>
            <a:r>
              <a:rPr lang="zh-CN" altLang="en-US" sz="2000" b="0" dirty="0">
                <a:ea typeface="宋体" panose="02010600030101010101" pitchFamily="2" charset="-122"/>
              </a:rPr>
              <a:t>）运行程序之后，在</a:t>
            </a:r>
            <a:r>
              <a:rPr lang="en-US" altLang="zh-CN" sz="2000" b="0" dirty="0" err="1">
                <a:ea typeface="宋体" panose="02010600030101010101" pitchFamily="2" charset="-122"/>
              </a:rPr>
              <a:t>imgsnew</a:t>
            </a:r>
            <a:r>
              <a:rPr lang="zh-CN" altLang="en-US" sz="2000" b="0" dirty="0">
                <a:ea typeface="宋体" panose="02010600030101010101" pitchFamily="2" charset="-122"/>
              </a:rPr>
              <a:t>的目录下，可以看到处理过的图片，如图所示。</a:t>
            </a:r>
            <a:endParaRPr lang="zh-CN" altLang="en-US" sz="2000" b="0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C9F1ECCC-4F3C-F709-85D8-01BB16BDA7C6}"/>
              </a:ext>
            </a:extLst>
          </p:cNvPr>
          <p:cNvSpPr txBox="1"/>
          <p:nvPr/>
        </p:nvSpPr>
        <p:spPr>
          <a:xfrm>
            <a:off x="798879" y="48413"/>
            <a:ext cx="9004340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+mj-ea"/>
                <a:ea typeface="+mj-ea"/>
                <a:cs typeface="+mn-ea"/>
                <a:sym typeface="+mn-lt"/>
              </a:rPr>
              <a:t>图片批量改名</a:t>
            </a:r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B522F5DD-F7C2-322F-CEA4-D0BAB444820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79501" y="2614717"/>
            <a:ext cx="7032997" cy="371263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PP_MARK_KEY" val="a8f0abd8-51b4-4369-8d77-02ad4afe3bd4"/>
  <p:tag name="COMMONDATA" val="eyJoZGlkIjoiYjBhNjgzMThjZTFjMjQ3MjdmNTY1NDEzNzlkYmUzZjQifQ==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2">
      <a:majorFont>
        <a:latin typeface="Times New Roman"/>
        <a:ea typeface="微软雅黑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159</TotalTime>
  <Words>1600</Words>
  <Application>Microsoft Office PowerPoint</Application>
  <PresentationFormat>宽屏</PresentationFormat>
  <Paragraphs>137</Paragraphs>
  <Slides>39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39</vt:i4>
      </vt:variant>
    </vt:vector>
  </HeadingPairs>
  <TitlesOfParts>
    <vt:vector size="44" baseType="lpstr">
      <vt:lpstr>宋体</vt:lpstr>
      <vt:lpstr>微软雅黑</vt:lpstr>
      <vt:lpstr>Arial</vt:lpstr>
      <vt:lpstr>Times New Roman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jiang mengru</dc:creator>
  <cp:lastModifiedBy>li yuting</cp:lastModifiedBy>
  <cp:revision>179</cp:revision>
  <dcterms:created xsi:type="dcterms:W3CDTF">2023-03-30T01:24:00Z</dcterms:created>
  <dcterms:modified xsi:type="dcterms:W3CDTF">2023-07-20T05:40:17Z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B211729BB7234449B50490372D49B40F_12</vt:lpwstr>
  </property>
  <property fmtid="{D5CDD505-2E9C-101B-9397-08002B2CF9AE}" pid="3" name="KSOProductBuildVer">
    <vt:lpwstr>2052-11.1.0.14036</vt:lpwstr>
  </property>
</Properties>
</file>