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60" r:id="rId3"/>
    <p:sldId id="271" r:id="rId4"/>
    <p:sldId id="267" r:id="rId5"/>
    <p:sldId id="269" r:id="rId6"/>
    <p:sldId id="265" r:id="rId7"/>
    <p:sldId id="272" r:id="rId8"/>
    <p:sldId id="277" r:id="rId9"/>
    <p:sldId id="290" r:id="rId10"/>
    <p:sldId id="428" r:id="rId11"/>
    <p:sldId id="281" r:id="rId12"/>
    <p:sldId id="304" r:id="rId13"/>
    <p:sldId id="295" r:id="rId14"/>
    <p:sldId id="416" r:id="rId15"/>
    <p:sldId id="429" r:id="rId16"/>
    <p:sldId id="282" r:id="rId17"/>
    <p:sldId id="305" r:id="rId18"/>
    <p:sldId id="296" r:id="rId19"/>
    <p:sldId id="430" r:id="rId20"/>
    <p:sldId id="431" r:id="rId21"/>
    <p:sldId id="417" r:id="rId22"/>
    <p:sldId id="418" r:id="rId23"/>
    <p:sldId id="283" r:id="rId24"/>
    <p:sldId id="306" r:id="rId25"/>
    <p:sldId id="383" r:id="rId26"/>
    <p:sldId id="420" r:id="rId27"/>
    <p:sldId id="284" r:id="rId28"/>
    <p:sldId id="307" r:id="rId29"/>
    <p:sldId id="298" r:id="rId30"/>
    <p:sldId id="422" r:id="rId31"/>
    <p:sldId id="423" r:id="rId32"/>
    <p:sldId id="424" r:id="rId33"/>
    <p:sldId id="432" r:id="rId34"/>
    <p:sldId id="285" r:id="rId35"/>
    <p:sldId id="308" r:id="rId36"/>
    <p:sldId id="299" r:id="rId37"/>
    <p:sldId id="425" r:id="rId38"/>
    <p:sldId id="426" r:id="rId39"/>
    <p:sldId id="286" r:id="rId40"/>
    <p:sldId id="309" r:id="rId41"/>
    <p:sldId id="433" r:id="rId42"/>
    <p:sldId id="300" r:id="rId43"/>
    <p:sldId id="427" r:id="rId44"/>
    <p:sldId id="434" r:id="rId45"/>
    <p:sldId id="435" r:id="rId46"/>
    <p:sldId id="436" r:id="rId47"/>
    <p:sldId id="437" r:id="rId48"/>
    <p:sldId id="438" r:id="rId49"/>
    <p:sldId id="263" r:id="rId50"/>
  </p:sldIdLst>
  <p:sldSz cx="12192000" cy="6858000"/>
  <p:notesSz cx="6858000" cy="9144000"/>
  <p:custDataLst>
    <p:tags r:id="rId5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DB"/>
    <a:srgbClr val="00B0F0"/>
    <a:srgbClr val="203864"/>
    <a:srgbClr val="5BCFF1"/>
    <a:srgbClr val="0047D6"/>
    <a:srgbClr val="D67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16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ags" Target="tags/tag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/>
        </p:nvGrpSpPr>
        <p:grpSpPr>
          <a:xfrm>
            <a:off x="6230609" y="791989"/>
            <a:ext cx="8111390" cy="6119159"/>
            <a:chOff x="6230609" y="791989"/>
            <a:chExt cx="8111390" cy="6119159"/>
          </a:xfrm>
        </p:grpSpPr>
        <p:sp>
          <p:nvSpPr>
            <p:cNvPr id="24" name="矩形: 圆角 23"/>
            <p:cNvSpPr/>
            <p:nvPr/>
          </p:nvSpPr>
          <p:spPr>
            <a:xfrm rot="19504256">
              <a:off x="6230609" y="791989"/>
              <a:ext cx="8111390" cy="28355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: 圆角 24"/>
            <p:cNvSpPr/>
            <p:nvPr/>
          </p:nvSpPr>
          <p:spPr>
            <a:xfrm rot="19504256">
              <a:off x="11279294" y="5733389"/>
              <a:ext cx="2111374" cy="1177759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: 圆角 25"/>
          <p:cNvSpPr/>
          <p:nvPr userDrawn="1"/>
        </p:nvSpPr>
        <p:spPr>
          <a:xfrm rot="19504256">
            <a:off x="-3001204" y="2138091"/>
            <a:ext cx="8237411" cy="459496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>
            <a:off x="494899" y="1277947"/>
            <a:ext cx="4253703" cy="425370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 userDrawn="1"/>
        </p:nvGrpSpPr>
        <p:grpSpPr>
          <a:xfrm>
            <a:off x="519862" y="-1944"/>
            <a:ext cx="11736736" cy="6236748"/>
            <a:chOff x="519862" y="-1944"/>
            <a:chExt cx="11736736" cy="6236748"/>
          </a:xfrm>
        </p:grpSpPr>
        <p:grpSp>
          <p:nvGrpSpPr>
            <p:cNvPr id="29" name="组合 28"/>
            <p:cNvGrpSpPr/>
            <p:nvPr/>
          </p:nvGrpSpPr>
          <p:grpSpPr>
            <a:xfrm>
              <a:off x="3058782" y="5658897"/>
              <a:ext cx="1235428" cy="575907"/>
              <a:chOff x="3058782" y="5658897"/>
              <a:chExt cx="1235428" cy="575907"/>
            </a:xfrm>
          </p:grpSpPr>
          <p:sp>
            <p:nvSpPr>
              <p:cNvPr id="41" name="矩形: 圆角 40"/>
              <p:cNvSpPr/>
              <p:nvPr/>
            </p:nvSpPr>
            <p:spPr>
              <a:xfrm rot="19504256">
                <a:off x="3058782" y="6071784"/>
                <a:ext cx="103309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: 圆角 41"/>
              <p:cNvSpPr/>
              <p:nvPr/>
            </p:nvSpPr>
            <p:spPr>
              <a:xfrm rot="19504256">
                <a:off x="4034984" y="5658897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705829" y="575794"/>
              <a:ext cx="1568397" cy="672499"/>
              <a:chOff x="3025852" y="5457641"/>
              <a:chExt cx="1568397" cy="672499"/>
            </a:xfrm>
          </p:grpSpPr>
          <p:sp>
            <p:nvSpPr>
              <p:cNvPr id="39" name="矩形: 圆角 38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19862" y="469915"/>
              <a:ext cx="1568397" cy="672499"/>
              <a:chOff x="3025852" y="5457641"/>
              <a:chExt cx="1568397" cy="672499"/>
            </a:xfrm>
          </p:grpSpPr>
          <p:sp>
            <p:nvSpPr>
              <p:cNvPr id="37" name="矩形: 圆角 36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: 圆角 37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平行四边形 31"/>
            <p:cNvSpPr/>
            <p:nvPr/>
          </p:nvSpPr>
          <p:spPr>
            <a:xfrm rot="8849703">
              <a:off x="10735875" y="-1944"/>
              <a:ext cx="1520723" cy="202895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 rot="8849703">
              <a:off x="7650043" y="290449"/>
              <a:ext cx="2238831" cy="101562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407877" y="987204"/>
              <a:ext cx="828250" cy="434846"/>
              <a:chOff x="3099249" y="5928580"/>
              <a:chExt cx="828250" cy="434846"/>
            </a:xfrm>
          </p:grpSpPr>
          <p:sp>
            <p:nvSpPr>
              <p:cNvPr id="35" name="矩形: 圆角 34"/>
              <p:cNvSpPr/>
              <p:nvPr/>
            </p:nvSpPr>
            <p:spPr>
              <a:xfrm rot="19504256">
                <a:off x="3099249" y="6200406"/>
                <a:ext cx="583812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: 圆角 35"/>
              <p:cNvSpPr/>
              <p:nvPr/>
            </p:nvSpPr>
            <p:spPr>
              <a:xfrm rot="19504256">
                <a:off x="3668273" y="5928580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39" y="1277947"/>
            <a:ext cx="3936763" cy="39570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48"/>
          <p:cNvSpPr/>
          <p:nvPr userDrawn="1"/>
        </p:nvSpPr>
        <p:spPr>
          <a:xfrm>
            <a:off x="1524000" y="-1600200"/>
            <a:ext cx="2286000" cy="624840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0" name="椭圆 49"/>
          <p:cNvSpPr/>
          <p:nvPr userDrawn="1"/>
        </p:nvSpPr>
        <p:spPr>
          <a:xfrm>
            <a:off x="4066960" y="2252436"/>
            <a:ext cx="406400" cy="406400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1" name="椭圆 50"/>
          <p:cNvSpPr/>
          <p:nvPr userDrawn="1"/>
        </p:nvSpPr>
        <p:spPr>
          <a:xfrm>
            <a:off x="657440" y="5130800"/>
            <a:ext cx="203200" cy="203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 userDrawn="1"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860640" y="2266950"/>
            <a:ext cx="3612720" cy="3612720"/>
            <a:chOff x="860640" y="2266950"/>
            <a:chExt cx="3612720" cy="3612720"/>
          </a:xfrm>
        </p:grpSpPr>
        <p:sp>
          <p:nvSpPr>
            <p:cNvPr id="54" name="椭圆 53"/>
            <p:cNvSpPr/>
            <p:nvPr/>
          </p:nvSpPr>
          <p:spPr>
            <a:xfrm>
              <a:off x="860640" y="2266950"/>
              <a:ext cx="3612720" cy="36127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+mj-ea"/>
                <a:ea typeface="+mj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352283" y="4223644"/>
              <a:ext cx="26294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CONTENTS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916350" y="3183334"/>
              <a:ext cx="15013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目录</a:t>
              </a:r>
              <a:endParaRPr kumimoji="0" lang="en-US" altLang="zh-CN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0047D6"/>
                    </a:gs>
                    <a:gs pos="0">
                      <a:srgbClr val="00B0F0"/>
                    </a:gs>
                  </a:gsLst>
                  <a:path path="circle">
                    <a:fillToRect l="100000" t="100000"/>
                  </a:path>
                </a:gradFill>
                <a:effectLst/>
                <a:uLnTx/>
                <a:uFillTx/>
                <a:latin typeface="+mj-ea"/>
                <a:ea typeface="+mj-ea"/>
                <a:sym typeface="iekie jianyuanti" panose="02010601030101010101" pitchFamily="2" charset="-122"/>
              </a:endParaRPr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 flipH="1">
            <a:off x="11076250" y="-174469"/>
            <a:ext cx="916620" cy="9145903"/>
            <a:chOff x="10064216" y="-647700"/>
            <a:chExt cx="1515109" cy="9887336"/>
          </a:xfrm>
        </p:grpSpPr>
        <p:sp>
          <p:nvSpPr>
            <p:cNvPr id="58" name="矩形: 圆角 57"/>
            <p:cNvSpPr/>
            <p:nvPr/>
          </p:nvSpPr>
          <p:spPr>
            <a:xfrm rot="5400000">
              <a:off x="7501767" y="6033775"/>
              <a:ext cx="5768311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9" name="矩形: 圆角 58"/>
            <p:cNvSpPr/>
            <p:nvPr/>
          </p:nvSpPr>
          <p:spPr>
            <a:xfrm rot="5400000">
              <a:off x="8885993" y="1402219"/>
              <a:ext cx="4743250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0" name="矩形: 圆角 59"/>
            <p:cNvSpPr/>
            <p:nvPr/>
          </p:nvSpPr>
          <p:spPr>
            <a:xfrm rot="5400000">
              <a:off x="9915541" y="2415625"/>
              <a:ext cx="940762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</a:endParaRPr>
            </a:p>
          </p:txBody>
        </p:sp>
        <p:sp>
          <p:nvSpPr>
            <p:cNvPr id="61" name="矩形: 圆角 60"/>
            <p:cNvSpPr/>
            <p:nvPr/>
          </p:nvSpPr>
          <p:spPr>
            <a:xfrm rot="5400000">
              <a:off x="10713122" y="4616603"/>
              <a:ext cx="1088993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62" name="椭圆 61"/>
          <p:cNvSpPr/>
          <p:nvPr userDrawn="1"/>
        </p:nvSpPr>
        <p:spPr>
          <a:xfrm>
            <a:off x="1378595" y="5232400"/>
            <a:ext cx="449943" cy="449943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37248" y="148885"/>
            <a:ext cx="1197536" cy="322277"/>
            <a:chOff x="-581087" y="107789"/>
            <a:chExt cx="1669107" cy="449184"/>
          </a:xfrm>
        </p:grpSpPr>
        <p:sp>
          <p:nvSpPr>
            <p:cNvPr id="9" name="矩形: 圆角 8"/>
            <p:cNvSpPr/>
            <p:nvPr/>
          </p:nvSpPr>
          <p:spPr>
            <a:xfrm>
              <a:off x="-581087" y="107789"/>
              <a:ext cx="939932" cy="4491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412633" y="107789"/>
              <a:ext cx="675387" cy="44918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096000" y="4648024"/>
            <a:ext cx="5210205" cy="603386"/>
          </a:xfrm>
          <a:prstGeom prst="rect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dist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项目四   </a:t>
            </a:r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Word</a:t>
            </a: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文档操作</a:t>
            </a:r>
            <a:endParaRPr kumimoji="0" lang="zh-CN" alt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sym typeface="iekie jianyuanti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92943" y="2217156"/>
            <a:ext cx="8302695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rgbClr val="00B0F0"/>
                </a:solidFill>
                <a:latin typeface="+mj-ea"/>
                <a:ea typeface="+mj-ea"/>
                <a:cs typeface="+mn-ea"/>
                <a:sym typeface="+mn-lt"/>
              </a:rPr>
              <a:t>数据</a:t>
            </a: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采集与处理</a:t>
            </a:r>
            <a:br>
              <a:rPr lang="en-US" altLang="zh-CN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</a:b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技术应用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452916" y="1738167"/>
            <a:ext cx="909567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）运行</a:t>
            </a:r>
            <a:r>
              <a:rPr lang="en-US" altLang="zh-CN" sz="2000" b="0" dirty="0">
                <a:ea typeface="宋体" panose="02010600030101010101" pitchFamily="2" charset="-122"/>
              </a:rPr>
              <a:t>pyword1.py</a:t>
            </a:r>
            <a:r>
              <a:rPr lang="zh-CN" altLang="en-US" sz="2000" b="0" dirty="0">
                <a:ea typeface="宋体" panose="02010600030101010101" pitchFamily="2" charset="-122"/>
              </a:rPr>
              <a:t>文件，可以观察到前端输出了文档各段落的内容，如图所示。</a:t>
            </a: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227B4DC-0625-A79F-9463-CE9AC28C79A2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读取Ｗ</a:t>
            </a:r>
            <a:r>
              <a:rPr lang="en-US" altLang="zh-CN" sz="2800" b="1" dirty="0" err="1">
                <a:latin typeface="+mj-ea"/>
                <a:ea typeface="+mj-ea"/>
                <a:cs typeface="+mn-ea"/>
                <a:sym typeface="+mn-lt"/>
              </a:rPr>
              <a:t>ord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文档各段内容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7F8F036-5A66-BC91-5874-CEBEB3807F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69091" y="2341347"/>
            <a:ext cx="5268595" cy="4260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7326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按格式修改Ｗ</a:t>
            </a:r>
            <a:r>
              <a:rPr lang="en-US" altLang="zh-CN" sz="3200" b="1" spc="600" dirty="0" err="1">
                <a:solidFill>
                  <a:schemeClr val="tx1"/>
                </a:solidFill>
                <a:latin typeface="+mj-ea"/>
                <a:ea typeface="+mj-ea"/>
                <a:cs typeface="+mn-ea"/>
              </a:rPr>
              <a:t>ord</a:t>
            </a:r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文档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78932" y="2434924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任务二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按格式修改Ｗ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文档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90383" y="2361886"/>
            <a:ext cx="9520123" cy="2457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）完成文档内容的修改。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）把“编制：”修改为“编制：经理室” 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）修改的内容格式不变。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）修改“作业指导书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.docx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”后保存为“经理室编制的作业指导书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.docx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04607" y="1964786"/>
            <a:ext cx="9582785" cy="4818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）新建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pyword.py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文件，输入代码实现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Word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文档内容的修改，如图所示。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DB500A9-A3B5-26BC-E6FA-6CA74F811E77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按格式修改Ｗ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文档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546FA39-E1F2-1F30-9290-24A2CEB1E0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46339" y="2894372"/>
            <a:ext cx="6699321" cy="3034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75208" y="2030493"/>
            <a:ext cx="9582785" cy="4818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）把待修改的文档保存到程序代码指定的目录中，如图所示。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728EC25-4ABD-1729-1274-5032C36D84B7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按格式修改Ｗ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文档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A13E044-B513-004D-68E5-B921F74F9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22" y="2789561"/>
            <a:ext cx="6337355" cy="30117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7171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425673" y="1726929"/>
            <a:ext cx="9582785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）程序执行成功后，观察到修改后保存的文档名“经理室编制的作业指导书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.docx”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728EC25-4ABD-1729-1274-5032C36D84B7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按格式修改Ｗ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文档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5EDCBCD-0FC2-8E94-ACB3-48F26CA58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025" y="2880323"/>
            <a:ext cx="6981949" cy="2992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104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180103" y="2213086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05172" y="2337869"/>
            <a:ext cx="7225665" cy="2221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任务三</a:t>
            </a:r>
          </a:p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修改Ｗ</a:t>
            </a:r>
            <a:r>
              <a:rPr lang="en-US" altLang="zh-CN" sz="3200" b="1" spc="600" dirty="0" err="1">
                <a:latin typeface="+mj-ea"/>
                <a:ea typeface="+mj-ea"/>
                <a:cs typeface="+mn-ea"/>
                <a:sym typeface="+mn-lt"/>
              </a:rPr>
              <a:t>ord</a:t>
            </a: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文档的首页和偶数页页眉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09600" y="1016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文档的首页和偶数页页眉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1868" y="2565761"/>
            <a:ext cx="9157616" cy="1405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Word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文档“有页面的文档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.docx”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）把首页的页面设置为“第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页页眉”。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）把偶数页的页面设置为“偶数页眉内容”。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26774" y="1808621"/>
            <a:ext cx="10070231" cy="4818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）新建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程序文件，参考代码编程实现功能，文件保存为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pyword.py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D126AFD-5E12-55C8-19F4-0858F354D703}"/>
              </a:ext>
            </a:extLst>
          </p:cNvPr>
          <p:cNvSpPr txBox="1"/>
          <p:nvPr/>
        </p:nvSpPr>
        <p:spPr>
          <a:xfrm>
            <a:off x="609600" y="1016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文档的首页和偶数页页眉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E59D572-2813-B17D-CA17-612BAC263E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89"/>
          <a:stretch/>
        </p:blipFill>
        <p:spPr>
          <a:xfrm>
            <a:off x="1522415" y="2761152"/>
            <a:ext cx="9373412" cy="161763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4D126AFD-5E12-55C8-19F4-0858F354D703}"/>
              </a:ext>
            </a:extLst>
          </p:cNvPr>
          <p:cNvSpPr txBox="1"/>
          <p:nvPr/>
        </p:nvSpPr>
        <p:spPr>
          <a:xfrm>
            <a:off x="609600" y="1016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文档的首页和偶数页页眉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F72556D-7D90-8225-DC50-FF6383293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95" y="1517063"/>
            <a:ext cx="9281964" cy="520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44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50796" y="1659193"/>
            <a:ext cx="5632247" cy="526392"/>
            <a:chOff x="5821780" y="1753322"/>
            <a:chExt cx="5632247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读取Ｗ</a:t>
              </a:r>
              <a:r>
                <a:rPr lang="en-US" altLang="zh-CN" sz="2400" b="1" dirty="0" err="1">
                  <a:latin typeface="+mj-ea"/>
                  <a:ea typeface="+mj-ea"/>
                  <a:sym typeface="iekie jianyuanti" panose="02010601030101010101" pitchFamily="2" charset="-122"/>
                </a:rPr>
                <a:t>ord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文档各段内容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任务一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150796" y="2568898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按格式修改Ｗ</a:t>
              </a:r>
              <a:r>
                <a:rPr lang="en-US" altLang="zh-CN" sz="2400" b="1" dirty="0" err="1">
                  <a:latin typeface="+mj-ea"/>
                  <a:ea typeface="+mj-ea"/>
                  <a:sym typeface="iekie jianyuanti" panose="02010601030101010101" pitchFamily="2" charset="-122"/>
                </a:rPr>
                <a:t>ord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文档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任务二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组合 29"/>
          <p:cNvGrpSpPr/>
          <p:nvPr/>
        </p:nvGrpSpPr>
        <p:grpSpPr>
          <a:xfrm>
            <a:off x="5150796" y="3384054"/>
            <a:ext cx="5632247" cy="830997"/>
            <a:chOff x="5821780" y="1643025"/>
            <a:chExt cx="5632247" cy="830997"/>
          </a:xfrm>
        </p:grpSpPr>
        <p:sp>
          <p:nvSpPr>
            <p:cNvPr id="31" name="文本框 30"/>
            <p:cNvSpPr txBox="1"/>
            <p:nvPr/>
          </p:nvSpPr>
          <p:spPr>
            <a:xfrm>
              <a:off x="7054433" y="1643025"/>
              <a:ext cx="43995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修改Ｗ</a:t>
              </a:r>
              <a:r>
                <a:rPr lang="en-US" altLang="zh-CN" sz="2400" b="1" dirty="0" err="1">
                  <a:latin typeface="+mj-ea"/>
                  <a:ea typeface="+mj-ea"/>
                  <a:sym typeface="iekie jianyuanti" panose="02010601030101010101" pitchFamily="2" charset="-122"/>
                </a:rPr>
                <a:t>ord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文档的首页和偶数页页眉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任务三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5150796" y="4341087"/>
            <a:ext cx="5632247" cy="526392"/>
            <a:chOff x="5821780" y="1753322"/>
            <a:chExt cx="5632247" cy="526392"/>
          </a:xfrm>
        </p:grpSpPr>
        <p:sp>
          <p:nvSpPr>
            <p:cNvPr id="36" name="文本框 3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评定等级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任务四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/>
          <p:cNvGrpSpPr/>
          <p:nvPr/>
        </p:nvGrpSpPr>
        <p:grpSpPr>
          <a:xfrm>
            <a:off x="5150796" y="5179766"/>
            <a:ext cx="5632247" cy="585452"/>
            <a:chOff x="5821780" y="1903234"/>
            <a:chExt cx="5632247" cy="585452"/>
          </a:xfrm>
        </p:grpSpPr>
        <p:sp>
          <p:nvSpPr>
            <p:cNvPr id="41" name="文本框 40"/>
            <p:cNvSpPr txBox="1"/>
            <p:nvPr/>
          </p:nvSpPr>
          <p:spPr>
            <a:xfrm>
              <a:off x="7054433" y="1903234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添加行和列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821780" y="1903234"/>
              <a:ext cx="1479757" cy="585452"/>
              <a:chOff x="5821780" y="1903234"/>
              <a:chExt cx="1479757" cy="585452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5821780" y="1903234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任务五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6998921" y="1962294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4D126AFD-5E12-55C8-19F4-0858F354D703}"/>
              </a:ext>
            </a:extLst>
          </p:cNvPr>
          <p:cNvSpPr txBox="1"/>
          <p:nvPr/>
        </p:nvSpPr>
        <p:spPr>
          <a:xfrm>
            <a:off x="609600" y="1016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文档的首页和偶数页页眉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0746CAE-F728-10BF-BB60-C253B188B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936" y="2372350"/>
            <a:ext cx="9038103" cy="23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506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89067" y="2044291"/>
            <a:ext cx="10070231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）代码中调用的“有页眉的文档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.docx”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文档文件保存指定的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Word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目录中，结果文件“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okdoc.docx”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将输出到程序同一目录下，如图所示。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629F170-27A9-A3B7-CE9A-25DD339CB75A}"/>
              </a:ext>
            </a:extLst>
          </p:cNvPr>
          <p:cNvSpPr txBox="1"/>
          <p:nvPr/>
        </p:nvSpPr>
        <p:spPr>
          <a:xfrm>
            <a:off x="609600" y="1016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文档的首页和偶数页页眉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B663ED8-BFA3-323C-59DB-35F7B2094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71" y="3155623"/>
            <a:ext cx="6311857" cy="30000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446008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33503" y="1517063"/>
            <a:ext cx="10070231" cy="4818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）打开结果文件“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okdoc.docx”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，可以看到文档的页眉已修改，如图所示。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D347D31-3406-2783-1910-86E5DF97EAFC}"/>
              </a:ext>
            </a:extLst>
          </p:cNvPr>
          <p:cNvSpPr txBox="1"/>
          <p:nvPr/>
        </p:nvSpPr>
        <p:spPr>
          <a:xfrm>
            <a:off x="609600" y="1016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修改Ｗ</a:t>
            </a:r>
            <a:r>
              <a:rPr lang="en-US" altLang="zh-CN" sz="2800" b="1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ord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文档的首页和偶数页页眉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53B03BA-317E-CB83-48FB-436C23D59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61" y="2459301"/>
            <a:ext cx="5450319" cy="349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3B20297-1008-A3B7-B752-E9E89CBCD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213" y="2459301"/>
            <a:ext cx="5486026" cy="3698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871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评  定  等  级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任务四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861669" y="0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评定等级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31163" y="2202463"/>
            <a:ext cx="8529674" cy="280390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）现有一张“业绩评定单</a:t>
            </a:r>
            <a:r>
              <a:rPr lang="en-US" altLang="zh-CN" sz="2000" b="0" dirty="0">
                <a:ea typeface="宋体" panose="02010600030101010101" pitchFamily="2" charset="-122"/>
              </a:rPr>
              <a:t>.docx</a:t>
            </a:r>
            <a:r>
              <a:rPr lang="zh-CN" altLang="en-US" sz="2000" b="0" dirty="0">
                <a:ea typeface="宋体" panose="02010600030101010101" pitchFamily="2" charset="-122"/>
              </a:rPr>
              <a:t>”实现增产幅度</a:t>
            </a:r>
            <a:r>
              <a:rPr lang="en-US" altLang="zh-CN" sz="2000" b="0" dirty="0">
                <a:ea typeface="宋体" panose="02010600030101010101" pitchFamily="2" charset="-122"/>
              </a:rPr>
              <a:t>90</a:t>
            </a:r>
            <a:r>
              <a:rPr lang="zh-CN" altLang="en-US" sz="2000" b="0" dirty="0">
                <a:ea typeface="宋体" panose="02010600030101010101" pitchFamily="2" charset="-122"/>
              </a:rPr>
              <a:t>表示增加幅度为</a:t>
            </a:r>
            <a:r>
              <a:rPr lang="en-US" altLang="zh-CN" sz="2000" b="0" dirty="0">
                <a:ea typeface="宋体" panose="02010600030101010101" pitchFamily="2" charset="-122"/>
              </a:rPr>
              <a:t>90%</a:t>
            </a:r>
            <a:r>
              <a:rPr lang="zh-CN" altLang="en-US" sz="2000" b="0" dirty="0">
                <a:ea typeface="宋体" panose="02010600030101010101" pitchFamily="2" charset="-122"/>
              </a:rPr>
              <a:t>，实现增产幅度</a:t>
            </a:r>
            <a:r>
              <a:rPr lang="en-US" altLang="zh-CN" sz="2000" b="0" dirty="0">
                <a:ea typeface="宋体" panose="02010600030101010101" pitchFamily="2" charset="-122"/>
              </a:rPr>
              <a:t>70</a:t>
            </a:r>
            <a:r>
              <a:rPr lang="zh-CN" altLang="en-US" sz="2000" b="0" dirty="0">
                <a:ea typeface="宋体" panose="02010600030101010101" pitchFamily="2" charset="-122"/>
              </a:rPr>
              <a:t>表示增加幅度为</a:t>
            </a:r>
            <a:r>
              <a:rPr lang="en-US" altLang="zh-CN" sz="2000" b="0" dirty="0">
                <a:ea typeface="宋体" panose="02010600030101010101" pitchFamily="2" charset="-122"/>
              </a:rPr>
              <a:t>70%</a:t>
            </a:r>
            <a:r>
              <a:rPr lang="zh-CN" altLang="en-US" sz="2000" b="0" dirty="0">
                <a:ea typeface="宋体" panose="02010600030101010101" pitchFamily="2" charset="-122"/>
              </a:rPr>
              <a:t>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）编程根据各业务团队的“实现增产幅度”进行业绩等级评定，“实现增产幅度”大于</a:t>
            </a:r>
            <a:r>
              <a:rPr lang="en-US" altLang="zh-CN" sz="2000" b="0" dirty="0">
                <a:ea typeface="宋体" panose="02010600030101010101" pitchFamily="2" charset="-122"/>
              </a:rPr>
              <a:t>90</a:t>
            </a:r>
            <a:r>
              <a:rPr lang="zh-CN" altLang="en-US" sz="2000" b="0" dirty="0">
                <a:ea typeface="宋体" panose="02010600030101010101" pitchFamily="2" charset="-122"/>
              </a:rPr>
              <a:t>评定为</a:t>
            </a:r>
            <a:r>
              <a:rPr lang="en-US" altLang="zh-CN" sz="2000" b="0" dirty="0">
                <a:ea typeface="宋体" panose="02010600030101010101" pitchFamily="2" charset="-122"/>
              </a:rPr>
              <a:t>A+</a:t>
            </a:r>
            <a:r>
              <a:rPr lang="zh-CN" altLang="en-US" sz="2000" b="0" dirty="0">
                <a:ea typeface="宋体" panose="02010600030101010101" pitchFamily="2" charset="-122"/>
              </a:rPr>
              <a:t>，大于</a:t>
            </a:r>
            <a:r>
              <a:rPr lang="en-US" altLang="zh-CN" sz="2000" b="0" dirty="0">
                <a:ea typeface="宋体" panose="02010600030101010101" pitchFamily="2" charset="-122"/>
              </a:rPr>
              <a:t>80</a:t>
            </a:r>
            <a:r>
              <a:rPr lang="zh-CN" altLang="en-US" sz="2000" b="0" dirty="0">
                <a:ea typeface="宋体" panose="02010600030101010101" pitchFamily="2" charset="-122"/>
              </a:rPr>
              <a:t>评定为</a:t>
            </a:r>
            <a:r>
              <a:rPr lang="en-US" altLang="zh-CN" sz="2000" b="0" dirty="0">
                <a:ea typeface="宋体" panose="02010600030101010101" pitchFamily="2" charset="-122"/>
              </a:rPr>
              <a:t>A</a:t>
            </a:r>
            <a:r>
              <a:rPr lang="zh-CN" altLang="en-US" sz="2000" b="0" dirty="0">
                <a:ea typeface="宋体" panose="02010600030101010101" pitchFamily="2" charset="-122"/>
              </a:rPr>
              <a:t>，大于</a:t>
            </a:r>
            <a:r>
              <a:rPr lang="en-US" altLang="zh-CN" sz="2000" b="0" dirty="0">
                <a:ea typeface="宋体" panose="02010600030101010101" pitchFamily="2" charset="-122"/>
              </a:rPr>
              <a:t>70</a:t>
            </a:r>
            <a:r>
              <a:rPr lang="zh-CN" altLang="en-US" sz="2000" b="0" dirty="0">
                <a:ea typeface="宋体" panose="02010600030101010101" pitchFamily="2" charset="-122"/>
              </a:rPr>
              <a:t>为</a:t>
            </a:r>
            <a:r>
              <a:rPr lang="en-US" altLang="zh-CN" sz="2000" b="0" dirty="0">
                <a:ea typeface="宋体" panose="02010600030101010101" pitchFamily="2" charset="-122"/>
              </a:rPr>
              <a:t>B</a:t>
            </a:r>
            <a:r>
              <a:rPr lang="zh-CN" altLang="en-US" sz="2000" b="0" dirty="0">
                <a:ea typeface="宋体" panose="02010600030101010101" pitchFamily="2" charset="-122"/>
              </a:rPr>
              <a:t>，大于等于</a:t>
            </a:r>
            <a:r>
              <a:rPr lang="en-US" altLang="zh-CN" sz="2000" b="0" dirty="0">
                <a:ea typeface="宋体" panose="02010600030101010101" pitchFamily="2" charset="-122"/>
              </a:rPr>
              <a:t>60</a:t>
            </a:r>
            <a:r>
              <a:rPr lang="zh-CN" altLang="en-US" sz="2000" b="0" dirty="0">
                <a:ea typeface="宋体" panose="02010600030101010101" pitchFamily="2" charset="-122"/>
              </a:rPr>
              <a:t>为</a:t>
            </a:r>
            <a:r>
              <a:rPr lang="en-US" altLang="zh-CN" sz="2000" b="0" dirty="0">
                <a:ea typeface="宋体" panose="02010600030101010101" pitchFamily="2" charset="-122"/>
              </a:rPr>
              <a:t>C</a:t>
            </a:r>
            <a:r>
              <a:rPr lang="zh-CN" altLang="en-US" sz="2000" b="0" dirty="0">
                <a:ea typeface="宋体" panose="02010600030101010101" pitchFamily="2" charset="-122"/>
              </a:rPr>
              <a:t>，其他为</a:t>
            </a:r>
            <a:r>
              <a:rPr lang="en-US" altLang="zh-CN" sz="2000" b="0" dirty="0">
                <a:ea typeface="宋体" panose="02010600030101010101" pitchFamily="2" charset="-122"/>
              </a:rPr>
              <a:t>D</a:t>
            </a:r>
            <a:r>
              <a:rPr lang="zh-CN" altLang="en-US" sz="2000" b="0" dirty="0">
                <a:ea typeface="宋体" panose="02010600030101010101" pitchFamily="2" charset="-122"/>
              </a:rPr>
              <a:t>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）完成的结果保存为“</a:t>
            </a:r>
            <a:r>
              <a:rPr lang="en-US" altLang="zh-CN" sz="2000" b="0" dirty="0">
                <a:ea typeface="宋体" panose="02010600030101010101" pitchFamily="2" charset="-122"/>
              </a:rPr>
              <a:t>ok.docx</a:t>
            </a:r>
            <a:r>
              <a:rPr lang="zh-CN" altLang="en-US" sz="2000" b="0" dirty="0">
                <a:ea typeface="宋体" panose="02010600030101010101" pitchFamily="2" charset="-122"/>
              </a:rPr>
              <a:t>”。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98892" y="2051781"/>
            <a:ext cx="959421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）新建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程序文件，文件保存为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pyword.py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，编程完成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docx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模块的引用，打开“业绩评定单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.docx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”文档，读取文档中的第二个表格，如图所示。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968097B-E529-40BC-5913-B27C0A63BCC4}"/>
              </a:ext>
            </a:extLst>
          </p:cNvPr>
          <p:cNvSpPr txBox="1"/>
          <p:nvPr/>
        </p:nvSpPr>
        <p:spPr>
          <a:xfrm>
            <a:off x="-861669" y="0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评定等级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C2C0331-3F54-0B4A-7BE8-E0D84F59D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480" y="3429000"/>
            <a:ext cx="6605037" cy="1813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87808" y="2500279"/>
            <a:ext cx="4649422" cy="3268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语句从表格的第二行开始遍历表格行，获取各业务团队的“实现增产幅度”值，用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语句判断值的条件，根据条件填写等级评定单元格内容，如图所示。</a:t>
            </a:r>
            <a:endParaRPr lang="en-US" altLang="zh-CN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）运行程序得到想要的结果。</a:t>
            </a:r>
            <a:endParaRPr lang="en-US" altLang="zh-CN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8249DA4-56EF-420E-7272-8181E729F754}"/>
              </a:ext>
            </a:extLst>
          </p:cNvPr>
          <p:cNvSpPr txBox="1"/>
          <p:nvPr/>
        </p:nvSpPr>
        <p:spPr>
          <a:xfrm>
            <a:off x="-861669" y="0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评定等级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488E494-8C50-C6C5-6208-B08D837EC5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07071" y="1699989"/>
            <a:ext cx="5272405" cy="4476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80331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添加行和列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任务五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添加行和列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00778" y="2488710"/>
            <a:ext cx="8042910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Word</a:t>
            </a:r>
            <a:r>
              <a:rPr lang="zh-CN" altLang="en-US" sz="2000" b="0" dirty="0">
                <a:ea typeface="宋体" panose="02010600030101010101" pitchFamily="2" charset="-122"/>
              </a:rPr>
              <a:t>文档“补货单</a:t>
            </a:r>
            <a:r>
              <a:rPr lang="en-US" altLang="zh-CN" sz="2000" b="0" dirty="0">
                <a:ea typeface="宋体" panose="02010600030101010101" pitchFamily="2" charset="-122"/>
              </a:rPr>
              <a:t>.docx</a:t>
            </a:r>
            <a:r>
              <a:rPr lang="zh-CN" altLang="en-US" sz="2000" b="0" dirty="0">
                <a:ea typeface="宋体" panose="02010600030101010101" pitchFamily="2" charset="-122"/>
              </a:rPr>
              <a:t>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）在成绩单表格中添加“合计”行。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）在成绩单表格中最右侧添加“是否补货”列，宽度为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厘米。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）单元格内容水平居中，字号小四号（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磅）。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）完成的结果保存为“</a:t>
            </a:r>
            <a:r>
              <a:rPr lang="en-US" altLang="zh-CN" sz="2000" b="0" dirty="0">
                <a:ea typeface="宋体" panose="02010600030101010101" pitchFamily="2" charset="-122"/>
              </a:rPr>
              <a:t>ok.docx</a:t>
            </a:r>
            <a:r>
              <a:rPr lang="zh-CN" altLang="en-US" sz="2000" b="0" dirty="0">
                <a:ea typeface="宋体" panose="02010600030101010101" pitchFamily="2" charset="-122"/>
              </a:rPr>
              <a:t>” 。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05088" y="2170188"/>
            <a:ext cx="9912808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）新建</a:t>
            </a:r>
            <a:r>
              <a:rPr lang="en-US" altLang="zh-CN" sz="2000" b="0" dirty="0" err="1">
                <a:ea typeface="宋体" panose="02010600030101010101" pitchFamily="2" charset="-122"/>
              </a:rPr>
              <a:t>py</a:t>
            </a:r>
            <a:r>
              <a:rPr lang="zh-CN" altLang="en-US" sz="2000" b="0" dirty="0">
                <a:ea typeface="宋体" panose="02010600030101010101" pitchFamily="2" charset="-122"/>
              </a:rPr>
              <a:t>程序文件，文件保存为</a:t>
            </a:r>
            <a:r>
              <a:rPr lang="en-US" altLang="zh-CN" sz="2000" b="0" dirty="0">
                <a:ea typeface="宋体" panose="02010600030101010101" pitchFamily="2" charset="-122"/>
              </a:rPr>
              <a:t>pyword.py</a:t>
            </a:r>
            <a:r>
              <a:rPr lang="zh-CN" altLang="en-US" sz="2000" b="0" dirty="0">
                <a:ea typeface="宋体" panose="02010600030101010101" pitchFamily="2" charset="-122"/>
              </a:rPr>
              <a:t>，编程完成</a:t>
            </a:r>
            <a:r>
              <a:rPr lang="en-US" altLang="zh-CN" sz="2000" b="0" dirty="0">
                <a:ea typeface="宋体" panose="02010600030101010101" pitchFamily="2" charset="-122"/>
              </a:rPr>
              <a:t>docx</a:t>
            </a:r>
            <a:r>
              <a:rPr lang="zh-CN" altLang="en-US" sz="2000" b="0" dirty="0">
                <a:ea typeface="宋体" panose="02010600030101010101" pitchFamily="2" charset="-122"/>
              </a:rPr>
              <a:t>模块的引用，如图所示。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4A43BF9-1DDF-BCA8-CCA4-527DEB1DE53A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添加行和列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CEE2A18-0724-E20E-0DCA-975ECF211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3503" y="3307537"/>
            <a:ext cx="6824994" cy="17693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75381" y="2424339"/>
            <a:ext cx="5632247" cy="526392"/>
            <a:chOff x="5821780" y="1753322"/>
            <a:chExt cx="5632247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54433" y="1818049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添加图片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任务六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075381" y="3334086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创建“我的简历” 文档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18049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任务七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86235" y="1906236"/>
            <a:ext cx="991280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）打开文件当前目录下的“补货单</a:t>
            </a:r>
            <a:r>
              <a:rPr lang="en-US" altLang="zh-CN" sz="2000" b="0" dirty="0">
                <a:ea typeface="宋体" panose="02010600030101010101" pitchFamily="2" charset="-122"/>
              </a:rPr>
              <a:t>.docx</a:t>
            </a:r>
            <a:r>
              <a:rPr lang="zh-CN" altLang="en-US" sz="2000" b="0" dirty="0">
                <a:ea typeface="宋体" panose="02010600030101010101" pitchFamily="2" charset="-122"/>
              </a:rPr>
              <a:t>”，并用</a:t>
            </a:r>
            <a:r>
              <a:rPr lang="en-US" altLang="zh-CN" sz="2000" b="0" dirty="0">
                <a:ea typeface="宋体" panose="02010600030101010101" pitchFamily="2" charset="-122"/>
              </a:rPr>
              <a:t>tables[0]</a:t>
            </a:r>
            <a:r>
              <a:rPr lang="zh-CN" altLang="en-US" sz="2000" b="0" dirty="0">
                <a:ea typeface="宋体" panose="02010600030101010101" pitchFamily="2" charset="-122"/>
              </a:rPr>
              <a:t>读取第一个表格，如图所示。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6893DB2-F757-2227-7017-8A49C65E6A2F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添加行和列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4299546-30C6-3781-CC9E-AE348DB56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53034" y="3359150"/>
            <a:ext cx="7141092" cy="20949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4252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437063" y="2082075"/>
            <a:ext cx="9912808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）在表格添加“合计”行，如图所示。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E47C8A9-549C-5303-18BB-7248A37BEFAA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添加行和列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75F1730-0B3F-80C6-7563-F9ADFAE61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20487" y="3074762"/>
            <a:ext cx="7910768" cy="1402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6967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95661" y="1893875"/>
            <a:ext cx="9912808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dirty="0"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ea typeface="宋体" panose="02010600030101010101" pitchFamily="2" charset="-122"/>
              </a:rPr>
              <a:t>4</a:t>
            </a:r>
            <a:r>
              <a:rPr lang="zh-CN" altLang="en-US" sz="2000" dirty="0">
                <a:ea typeface="宋体" panose="02010600030101010101" pitchFamily="2" charset="-122"/>
              </a:rPr>
              <a:t>）设置各单元格的内容水平对齐，设置内容的字号，如图所示。</a:t>
            </a:r>
            <a:endParaRPr lang="zh-CN" altLang="en-US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04E75AE-7F73-FEEE-20EF-1D669B42E39C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添加行和列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7C608E5-2EDD-A29B-533A-A4959D11B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45777" y="2766273"/>
            <a:ext cx="7827343" cy="1325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1715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45529" y="2116815"/>
            <a:ext cx="9912808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dirty="0"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ea typeface="宋体" panose="02010600030101010101" pitchFamily="2" charset="-122"/>
              </a:rPr>
              <a:t>5</a:t>
            </a:r>
            <a:r>
              <a:rPr lang="zh-CN" altLang="en-US" sz="2000" dirty="0">
                <a:ea typeface="宋体" panose="02010600030101010101" pitchFamily="2" charset="-122"/>
              </a:rPr>
              <a:t>）添加宽度为</a:t>
            </a:r>
            <a:r>
              <a:rPr lang="en-US" altLang="zh-CN" sz="2000" dirty="0">
                <a:ea typeface="宋体" panose="02010600030101010101" pitchFamily="2" charset="-122"/>
              </a:rPr>
              <a:t>3</a:t>
            </a:r>
            <a:r>
              <a:rPr lang="zh-CN" altLang="en-US" sz="2000" dirty="0">
                <a:ea typeface="宋体" panose="02010600030101010101" pitchFamily="2" charset="-122"/>
              </a:rPr>
              <a:t>厘米的列，该列第一行单元格内容设为“是否补货”，如图所示。</a:t>
            </a:r>
            <a:endParaRPr lang="zh-CN" altLang="en-US" sz="2000" b="0" dirty="0">
              <a:ea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04E75AE-7F73-FEEE-20EF-1D669B42E39C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添加行和列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35509B5-28E9-49C6-B031-25C1DB31F0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7162" y="3212153"/>
            <a:ext cx="9189543" cy="1304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66620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 加 图 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任务六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465383" y="0"/>
            <a:ext cx="60960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添加图片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752300" y="2505442"/>
            <a:ext cx="852291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Word</a:t>
            </a:r>
            <a:r>
              <a:rPr lang="zh-CN" altLang="en-US" sz="2000" b="0" dirty="0">
                <a:ea typeface="宋体" panose="02010600030101010101" pitchFamily="2" charset="-122"/>
              </a:rPr>
              <a:t>文档“个人简历</a:t>
            </a:r>
            <a:r>
              <a:rPr lang="en-US" altLang="zh-CN" sz="2000" b="0" dirty="0">
                <a:ea typeface="宋体" panose="02010600030101010101" pitchFamily="2" charset="-122"/>
              </a:rPr>
              <a:t>.docx</a:t>
            </a:r>
            <a:r>
              <a:rPr lang="zh-CN" altLang="en-US" sz="2000" b="0" dirty="0">
                <a:ea typeface="宋体" panose="02010600030101010101" pitchFamily="2" charset="-122"/>
              </a:rPr>
              <a:t>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）在简历的最右单元格插入一张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寸大小的图片。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）完成的结果保存为“</a:t>
            </a:r>
            <a:r>
              <a:rPr lang="en-US" altLang="zh-CN" sz="2000" b="0" dirty="0">
                <a:ea typeface="宋体" panose="02010600030101010101" pitchFamily="2" charset="-122"/>
              </a:rPr>
              <a:t>ok.docx</a:t>
            </a:r>
            <a:r>
              <a:rPr lang="zh-CN" altLang="en-US" sz="2000" b="0" dirty="0">
                <a:ea typeface="宋体" panose="02010600030101010101" pitchFamily="2" charset="-122"/>
              </a:rPr>
              <a:t>”。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94336" y="1903637"/>
            <a:ext cx="929259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）新建</a:t>
            </a:r>
            <a:r>
              <a:rPr lang="en-US" altLang="zh-CN" sz="2000" b="0" dirty="0" err="1">
                <a:ea typeface="宋体" panose="02010600030101010101" pitchFamily="2" charset="-122"/>
              </a:rPr>
              <a:t>py</a:t>
            </a:r>
            <a:r>
              <a:rPr lang="zh-CN" altLang="en-US" sz="2000" b="0" dirty="0">
                <a:ea typeface="宋体" panose="02010600030101010101" pitchFamily="2" charset="-122"/>
              </a:rPr>
              <a:t>程序文件，文件保存为</a:t>
            </a:r>
            <a:r>
              <a:rPr lang="en-US" altLang="zh-CN" sz="2000" b="0" dirty="0">
                <a:ea typeface="宋体" panose="02010600030101010101" pitchFamily="2" charset="-122"/>
              </a:rPr>
              <a:t>pyword.py</a:t>
            </a:r>
            <a:r>
              <a:rPr lang="zh-CN" altLang="en-US" sz="2000" b="0" dirty="0">
                <a:ea typeface="宋体" panose="02010600030101010101" pitchFamily="2" charset="-122"/>
              </a:rPr>
              <a:t>，编程导入</a:t>
            </a:r>
            <a:r>
              <a:rPr lang="en-US" altLang="zh-CN" sz="2000" b="0" dirty="0">
                <a:ea typeface="宋体" panose="02010600030101010101" pitchFamily="2" charset="-122"/>
              </a:rPr>
              <a:t>docx</a:t>
            </a:r>
            <a:r>
              <a:rPr lang="zh-CN" altLang="en-US" sz="2000" b="0" dirty="0">
                <a:ea typeface="宋体" panose="02010600030101010101" pitchFamily="2" charset="-122"/>
              </a:rPr>
              <a:t>模块，如图所示。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D7CC2C7-DEC7-F3EB-8B68-0FD24C073836}"/>
              </a:ext>
            </a:extLst>
          </p:cNvPr>
          <p:cNvSpPr txBox="1"/>
          <p:nvPr/>
        </p:nvSpPr>
        <p:spPr>
          <a:xfrm>
            <a:off x="-1427676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添加图片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7B2F146-8951-C179-C4F1-AD62FB7A2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8587" y="3190768"/>
            <a:ext cx="5395744" cy="1268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94336" y="1903637"/>
            <a:ext cx="929259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）打开“个人简历</a:t>
            </a:r>
            <a:r>
              <a:rPr lang="en-US" altLang="zh-CN" sz="2000" b="0" dirty="0">
                <a:ea typeface="宋体" panose="02010600030101010101" pitchFamily="2" charset="-122"/>
              </a:rPr>
              <a:t>.docx</a:t>
            </a:r>
            <a:r>
              <a:rPr lang="zh-CN" altLang="en-US" sz="2000" b="0" dirty="0">
                <a:ea typeface="宋体" panose="02010600030101010101" pitchFamily="2" charset="-122"/>
              </a:rPr>
              <a:t>”，找定第一个表格，如图所示。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2CA49A4-A9D0-09E1-4A15-181678196008}"/>
              </a:ext>
            </a:extLst>
          </p:cNvPr>
          <p:cNvSpPr txBox="1"/>
          <p:nvPr/>
        </p:nvSpPr>
        <p:spPr>
          <a:xfrm>
            <a:off x="-1427676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添加图片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F6631B5-0B14-FAD8-B3D5-8887AA7BC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7701" y="3243576"/>
            <a:ext cx="6296597" cy="18657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15435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94336" y="2051781"/>
            <a:ext cx="929259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列插入内容，再插入一张图片，注意设置图片宽为</a:t>
            </a:r>
            <a:r>
              <a:rPr lang="en-US" altLang="zh-CN" sz="2000" b="0" dirty="0">
                <a:ea typeface="宋体" panose="02010600030101010101" pitchFamily="2" charset="-122"/>
              </a:rPr>
              <a:t>2.5</a:t>
            </a:r>
            <a:r>
              <a:rPr lang="zh-CN" altLang="en-US" sz="2000" b="0" dirty="0">
                <a:ea typeface="宋体" panose="02010600030101010101" pitchFamily="2" charset="-122"/>
              </a:rPr>
              <a:t>厘米，高为</a:t>
            </a:r>
            <a:r>
              <a:rPr lang="en-US" altLang="zh-CN" sz="2000" b="0" dirty="0">
                <a:ea typeface="宋体" panose="02010600030101010101" pitchFamily="2" charset="-122"/>
              </a:rPr>
              <a:t>3.5</a:t>
            </a:r>
            <a:r>
              <a:rPr lang="zh-CN" altLang="en-US" sz="2000" b="0" dirty="0">
                <a:ea typeface="宋体" panose="02010600030101010101" pitchFamily="2" charset="-122"/>
              </a:rPr>
              <a:t>厘米，如图所示。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FA2CFDC-E860-CE64-321C-4AE4E2818E6B}"/>
              </a:ext>
            </a:extLst>
          </p:cNvPr>
          <p:cNvSpPr txBox="1"/>
          <p:nvPr/>
        </p:nvSpPr>
        <p:spPr>
          <a:xfrm>
            <a:off x="-1427676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添加图片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F9CF8BF-1F3F-0CB5-BB31-67A810F2E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6093" y="3457429"/>
            <a:ext cx="6936532" cy="1341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06961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创建“我的简历” 文档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任务七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830284" y="1511314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python-docx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模块库。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了解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python-docx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模块库的功能与安装方法。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914400" y="1497913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知识目标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30284" y="2835769"/>
            <a:ext cx="8327709" cy="127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能根据需要使用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python-docx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模块库中的函数对Ｗ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ord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文档进行处理。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掌握Ｗ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ord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段落文本、表格内容、页眉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页脚等内容的获取与修改等操作技能。</a:t>
            </a:r>
          </a:p>
        </p:txBody>
      </p:sp>
      <p:sp>
        <p:nvSpPr>
          <p:cNvPr id="4" name="矩形: 圆角 3"/>
          <p:cNvSpPr/>
          <p:nvPr/>
        </p:nvSpPr>
        <p:spPr>
          <a:xfrm>
            <a:off x="914400" y="3194074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能力目标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284" y="4695984"/>
            <a:ext cx="8327709" cy="127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能根据要求使用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处理文档。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激发学生学习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知识的兴趣，提高学生使用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进行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Word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文档处理的热情。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914400" y="4890235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素质目标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35084" y="2657689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135084" y="4365078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教学目标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639039" y="2053071"/>
            <a:ext cx="9201785" cy="280390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）创建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Word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文件，如图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4-7-1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所示。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）标题“我的简历”。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）一级标题“基本信息”。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）段落内容包括姓名及年龄信息，其中“姓名：”“年龄：”粗体。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）一级标题“专业信息”。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）段落内容“最精通专业课：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Python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编程”为红色字体、加下划线。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752161" y="2255181"/>
            <a:ext cx="9201785" cy="280390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）居中文本“我的家乡美景图”。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）居中插入两张图，两图之间留两个空格。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）居中文本“晒晒成绩表”。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）成绩表内容“科目”“成绩”表头文本粗体，科目内容水平居中，成绩内容水平居中且粗体。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）保存为“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demo.docx”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6726330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82227" y="1947765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）新建</a:t>
            </a:r>
            <a:r>
              <a:rPr lang="en-US" altLang="zh-CN" sz="2000" b="0" dirty="0" err="1">
                <a:ea typeface="宋体" panose="02010600030101010101" pitchFamily="2" charset="-122"/>
              </a:rPr>
              <a:t>py</a:t>
            </a:r>
            <a:r>
              <a:rPr lang="zh-CN" altLang="en-US" sz="2000" b="0" dirty="0">
                <a:ea typeface="宋体" panose="02010600030101010101" pitchFamily="2" charset="-122"/>
              </a:rPr>
              <a:t>程序文件，文件保存为</a:t>
            </a:r>
            <a:r>
              <a:rPr lang="en-US" altLang="zh-CN" sz="2000" b="0" dirty="0">
                <a:ea typeface="宋体" panose="02010600030101010101" pitchFamily="2" charset="-122"/>
              </a:rPr>
              <a:t>pyword.py</a:t>
            </a:r>
            <a:r>
              <a:rPr lang="zh-CN" altLang="en-US" sz="2000" b="0" dirty="0">
                <a:ea typeface="宋体" panose="02010600030101010101" pitchFamily="2" charset="-122"/>
              </a:rPr>
              <a:t>。</a:t>
            </a:r>
          </a:p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）导入</a:t>
            </a:r>
            <a:r>
              <a:rPr lang="en-US" altLang="zh-CN" sz="2000" b="0" dirty="0">
                <a:ea typeface="宋体" panose="02010600030101010101" pitchFamily="2" charset="-122"/>
              </a:rPr>
              <a:t>docx</a:t>
            </a:r>
            <a:r>
              <a:rPr lang="zh-CN" altLang="en-US" sz="2000" b="0" dirty="0">
                <a:ea typeface="宋体" panose="02010600030101010101" pitchFamily="2" charset="-122"/>
              </a:rPr>
              <a:t>模块。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67BA3A5-4D96-E199-5780-82899AD7C4F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FFAECC3-208D-18C8-3112-D1AA179F66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633" y="3335717"/>
            <a:ext cx="9579170" cy="2552921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10508" y="1903210"/>
            <a:ext cx="1003046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）完成文档的创建、标题的添加、自然段内容的添加等，如图所示。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0DB348-9BD0-42D0-B2DC-96F61057B36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EADD271-A542-DD03-00FE-CA0CB3C39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0750" y="2784943"/>
            <a:ext cx="5270500" cy="3315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89870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10508" y="1903210"/>
            <a:ext cx="1003046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）完成“专业信息”等内容的添加，如图所示。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0DB348-9BD0-42D0-B2DC-96F61057B36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0735E38-7FC8-808A-9BB5-44CBE5A56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46589" y="3045297"/>
            <a:ext cx="6974991" cy="2139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79650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216716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）添加一个空的自然段，准备在这个自然段添加图片，设置该自然段居中，将来插入的图片自然就会居中显示，如图所示。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0DB348-9BD0-42D0-B2DC-96F61057B36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11B3911-8E00-78BF-AABA-B09CCDD485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0548" y="3429000"/>
            <a:ext cx="6870664" cy="14008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83198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216716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）使用</a:t>
            </a:r>
            <a:r>
              <a:rPr lang="en-US" altLang="zh-CN" sz="2000" b="0" dirty="0" err="1">
                <a:ea typeface="宋体" panose="02010600030101010101" pitchFamily="2" charset="-122"/>
              </a:rPr>
              <a:t>add_run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插入图片，图片就会附带居中格式，居中格式在上一步的代码中已设置完成，如图所示。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0DB348-9BD0-42D0-B2DC-96F61057B36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D815353-283E-B230-1D46-1AE5FCAA27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53166" y="3615037"/>
            <a:ext cx="7109895" cy="18093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31262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216716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ea typeface="宋体" panose="02010600030101010101" pitchFamily="2" charset="-122"/>
              </a:rPr>
              <a:t>）定义成绩表内容</a:t>
            </a:r>
            <a:r>
              <a:rPr lang="en-US" altLang="zh-CN" sz="2000" b="0" dirty="0">
                <a:ea typeface="宋体" panose="02010600030101010101" pitchFamily="2" charset="-122"/>
              </a:rPr>
              <a:t>records</a:t>
            </a:r>
            <a:r>
              <a:rPr lang="zh-CN" altLang="en-US" sz="2000" b="0" dirty="0">
                <a:ea typeface="宋体" panose="02010600030101010101" pitchFamily="2" charset="-122"/>
              </a:rPr>
              <a:t>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document.add_table</a:t>
            </a:r>
            <a:r>
              <a:rPr lang="en-US" altLang="zh-CN" sz="2000" b="0" dirty="0">
                <a:ea typeface="宋体" panose="02010600030101010101" pitchFamily="2" charset="-122"/>
              </a:rPr>
              <a:t>(rows=1, cols=3)</a:t>
            </a:r>
            <a:r>
              <a:rPr lang="zh-CN" altLang="en-US" sz="2000" b="0" dirty="0">
                <a:ea typeface="宋体" panose="02010600030101010101" pitchFamily="2" charset="-122"/>
              </a:rPr>
              <a:t>语句添加表格并添加表头的内容，如图所示。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0DB348-9BD0-42D0-B2DC-96F61057B36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0888DAE-BBA3-37D5-12E0-3AEA891A6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74003" y="3187652"/>
            <a:ext cx="5274310" cy="2613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74788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2167161"/>
            <a:ext cx="1003046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8</a:t>
            </a:r>
            <a:r>
              <a:rPr lang="zh-CN" altLang="en-US" sz="2000" b="0" dirty="0">
                <a:ea typeface="宋体" panose="02010600030101010101" pitchFamily="2" charset="-122"/>
              </a:rPr>
              <a:t>）使用</a:t>
            </a:r>
            <a:r>
              <a:rPr lang="en-US" altLang="zh-CN" sz="2000" b="0" dirty="0" err="1">
                <a:ea typeface="宋体" panose="02010600030101010101" pitchFamily="2" charset="-122"/>
              </a:rPr>
              <a:t>table.add_row</a:t>
            </a:r>
            <a:r>
              <a:rPr lang="en-US" altLang="zh-CN" sz="2000" b="0" dirty="0">
                <a:ea typeface="宋体" panose="02010600030101010101" pitchFamily="2" charset="-122"/>
              </a:rPr>
              <a:t>().cells</a:t>
            </a:r>
            <a:r>
              <a:rPr lang="zh-CN" altLang="en-US" sz="2000" b="0" dirty="0">
                <a:ea typeface="宋体" panose="02010600030101010101" pitchFamily="2" charset="-122"/>
              </a:rPr>
              <a:t>添加表格新行，并在各行添加相应的数据，如图所示。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0DB348-9BD0-42D0-B2DC-96F61057B36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创建“我的简历” 文档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0CBE2A5-CED1-BB93-4886-FD116E713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90812" y="3312844"/>
            <a:ext cx="6892380" cy="2232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91355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5767753" y="2334179"/>
            <a:ext cx="514643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latin typeface="+mj-ea"/>
                <a:ea typeface="+mj-ea"/>
                <a:cs typeface="+mn-ea"/>
                <a:sym typeface="+mn-lt"/>
              </a:rPr>
              <a:t>感谢聆听</a:t>
            </a:r>
          </a:p>
        </p:txBody>
      </p:sp>
      <p:sp>
        <p:nvSpPr>
          <p:cNvPr id="29" name="矩形: 圆角 28"/>
          <p:cNvSpPr/>
          <p:nvPr/>
        </p:nvSpPr>
        <p:spPr>
          <a:xfrm>
            <a:off x="5975233" y="3733450"/>
            <a:ext cx="4566842" cy="791308"/>
          </a:xfrm>
          <a:prstGeom prst="roundRect">
            <a:avLst>
              <a:gd name="adj" fmla="val 7027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>
            <a:outerShdw blurRad="330200" dist="63500" dir="2700000" sx="103000" sy="103000" algn="tl" rotWithShape="0">
              <a:srgbClr val="FFC000">
                <a:alpha val="11000"/>
              </a:srgbClr>
            </a:outerShdw>
          </a:effectLst>
        </p:spPr>
        <p:txBody>
          <a:bodyPr rtlCol="0" anchor="ctr"/>
          <a:lstStyle/>
          <a:p>
            <a:pPr lvl="0" algn="dist"/>
            <a:r>
              <a:rPr lang="en-US" altLang="zh-CN" sz="6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TNANKS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1413" y="3482286"/>
            <a:ext cx="6493216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读取Ｗ</a:t>
            </a:r>
            <a:r>
              <a:rPr lang="en-US" altLang="zh-CN" sz="3200" b="1" spc="600" dirty="0" err="1">
                <a:latin typeface="+mj-ea"/>
                <a:ea typeface="+mj-ea"/>
                <a:cs typeface="+mn-ea"/>
                <a:sym typeface="+mn-lt"/>
              </a:rPr>
              <a:t>ord</a:t>
            </a: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文档各段内容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任务一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读取Ｗ</a:t>
            </a:r>
            <a:r>
              <a:rPr lang="en-US" altLang="zh-CN" sz="2800" b="1" dirty="0" err="1">
                <a:latin typeface="+mj-ea"/>
                <a:ea typeface="+mj-ea"/>
                <a:cs typeface="+mn-ea"/>
                <a:sym typeface="+mn-lt"/>
              </a:rPr>
              <a:t>ord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文档各段内容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61012" y="2638000"/>
            <a:ext cx="10069975" cy="1405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）安装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docx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图像处理模块。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）编程实现读取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word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文档各段内容的功能。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）在终端输出所有段落的内容。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41531" y="2460798"/>
            <a:ext cx="5268595" cy="280390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）从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Windows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进入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COM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命令窗口，运行“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pip install python-docx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”命令，安装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python-docx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模块库。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）准备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Word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文档素材，并保存在“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D:\\mypython\\word\\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作业指导书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.docx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”文件夹中，如图所示。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177C80C-900C-D505-0C72-FFA3666C8505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读取Ｗ</a:t>
            </a:r>
            <a:r>
              <a:rPr lang="en-US" altLang="zh-CN" sz="2800" b="1" dirty="0" err="1">
                <a:latin typeface="+mj-ea"/>
                <a:ea typeface="+mj-ea"/>
                <a:cs typeface="+mn-ea"/>
                <a:sym typeface="+mn-lt"/>
              </a:rPr>
              <a:t>ord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文档各段内容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752AC3F-17A2-CA35-F32D-1960AEBF6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170" y="1517062"/>
            <a:ext cx="5268595" cy="4691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38352" y="1728155"/>
            <a:ext cx="91903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）新建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pyword1.py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文件，输入代码实现读取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Word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文档的各段落内容，如图所示。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8DC6FC6-A5D3-07BA-F209-C09BA4375524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读取Ｗ</a:t>
            </a:r>
            <a:r>
              <a:rPr lang="en-US" altLang="zh-CN" sz="2800" b="1" dirty="0" err="1">
                <a:latin typeface="+mj-ea"/>
                <a:ea typeface="+mj-ea"/>
                <a:cs typeface="+mn-ea"/>
                <a:sym typeface="+mn-lt"/>
              </a:rPr>
              <a:t>ord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文档各段内容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780070F-DBFF-50BC-F2D6-C0DCE55F27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65583" y="2896498"/>
            <a:ext cx="6860834" cy="2747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45526" y="2002118"/>
            <a:ext cx="9381765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）保存</a:t>
            </a:r>
            <a:r>
              <a:rPr lang="en-US" altLang="zh-CN" sz="2000" b="0" dirty="0">
                <a:ea typeface="宋体" panose="02010600030101010101" pitchFamily="2" charset="-122"/>
              </a:rPr>
              <a:t>pyword1.py</a:t>
            </a:r>
            <a:r>
              <a:rPr lang="zh-CN" altLang="en-US" sz="2000" b="0" dirty="0">
                <a:ea typeface="宋体" panose="02010600030101010101" pitchFamily="2" charset="-122"/>
              </a:rPr>
              <a:t>文件。</a:t>
            </a: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227B4DC-0625-A79F-9463-CE9AC28C79A2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读取Ｗ</a:t>
            </a:r>
            <a:r>
              <a:rPr lang="en-US" altLang="zh-CN" sz="2800" b="1" dirty="0" err="1">
                <a:latin typeface="+mj-ea"/>
                <a:ea typeface="+mj-ea"/>
                <a:cs typeface="+mn-ea"/>
                <a:sym typeface="+mn-lt"/>
              </a:rPr>
              <a:t>ord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文档各段内容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6D6FB1F-D9CF-A236-21CE-7616CD019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740" y="2987324"/>
            <a:ext cx="6338520" cy="2536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a8f0abd8-51b4-4369-8d77-02ad4afe3bd4"/>
  <p:tag name="COMMONDATA" val="eyJoZGlkIjoiYjBhNjgzMThjZTFjMjQ3MjdmNTY1NDEzNzlkYmUzZj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1746</Words>
  <Application>Microsoft Office PowerPoint</Application>
  <PresentationFormat>宽屏</PresentationFormat>
  <Paragraphs>178</Paragraphs>
  <Slides>49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4" baseType="lpstr">
      <vt:lpstr>宋体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 mengru</dc:creator>
  <cp:lastModifiedBy>li yuting</cp:lastModifiedBy>
  <cp:revision>295</cp:revision>
  <dcterms:created xsi:type="dcterms:W3CDTF">2023-03-30T01:24:00Z</dcterms:created>
  <dcterms:modified xsi:type="dcterms:W3CDTF">2023-07-20T05:52:50Z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B211729BB7234449B50490372D49B40F_12</vt:lpwstr>
  </property>
  <property fmtid="{D5CDD505-2E9C-101B-9397-08002B2CF9AE}" pid="3" name="KSOProductBuildVer">
    <vt:lpwstr>2052-11.1.0.14036</vt:lpwstr>
  </property>
</Properties>
</file>