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3"/>
  </p:notesMasterIdLst>
  <p:sldIdLst>
    <p:sldId id="259" r:id="rId2"/>
    <p:sldId id="260" r:id="rId3"/>
    <p:sldId id="271" r:id="rId4"/>
    <p:sldId id="267" r:id="rId5"/>
    <p:sldId id="269" r:id="rId6"/>
    <p:sldId id="265" r:id="rId7"/>
    <p:sldId id="272" r:id="rId8"/>
    <p:sldId id="277" r:id="rId9"/>
    <p:sldId id="281" r:id="rId10"/>
    <p:sldId id="304" r:id="rId11"/>
    <p:sldId id="295" r:id="rId12"/>
    <p:sldId id="416" r:id="rId13"/>
    <p:sldId id="282" r:id="rId14"/>
    <p:sldId id="305" r:id="rId15"/>
    <p:sldId id="296" r:id="rId16"/>
    <p:sldId id="450" r:id="rId17"/>
    <p:sldId id="283" r:id="rId18"/>
    <p:sldId id="306" r:id="rId19"/>
    <p:sldId id="383" r:id="rId20"/>
    <p:sldId id="418" r:id="rId21"/>
    <p:sldId id="451" r:id="rId22"/>
    <p:sldId id="284" r:id="rId23"/>
    <p:sldId id="307" r:id="rId24"/>
    <p:sldId id="298" r:id="rId25"/>
    <p:sldId id="420" r:id="rId26"/>
    <p:sldId id="421" r:id="rId27"/>
    <p:sldId id="422" r:id="rId28"/>
    <p:sldId id="285" r:id="rId29"/>
    <p:sldId id="308" r:id="rId30"/>
    <p:sldId id="299" r:id="rId31"/>
    <p:sldId id="424" r:id="rId32"/>
    <p:sldId id="425" r:id="rId33"/>
    <p:sldId id="426" r:id="rId34"/>
    <p:sldId id="452" r:id="rId35"/>
    <p:sldId id="286" r:id="rId36"/>
    <p:sldId id="309" r:id="rId37"/>
    <p:sldId id="300" r:id="rId38"/>
    <p:sldId id="427" r:id="rId39"/>
    <p:sldId id="428" r:id="rId40"/>
    <p:sldId id="453" r:id="rId41"/>
    <p:sldId id="454" r:id="rId42"/>
    <p:sldId id="429" r:id="rId43"/>
    <p:sldId id="430" r:id="rId44"/>
    <p:sldId id="431" r:id="rId45"/>
    <p:sldId id="432" r:id="rId46"/>
    <p:sldId id="434" r:id="rId47"/>
    <p:sldId id="435" r:id="rId48"/>
    <p:sldId id="436" r:id="rId49"/>
    <p:sldId id="437" r:id="rId50"/>
    <p:sldId id="438" r:id="rId51"/>
    <p:sldId id="439" r:id="rId52"/>
    <p:sldId id="440" r:id="rId53"/>
    <p:sldId id="441" r:id="rId54"/>
    <p:sldId id="442" r:id="rId55"/>
    <p:sldId id="443" r:id="rId56"/>
    <p:sldId id="445" r:id="rId57"/>
    <p:sldId id="446" r:id="rId58"/>
    <p:sldId id="447" r:id="rId59"/>
    <p:sldId id="448" r:id="rId60"/>
    <p:sldId id="449" r:id="rId61"/>
    <p:sldId id="263" r:id="rId62"/>
  </p:sldIdLst>
  <p:sldSz cx="12192000" cy="6858000"/>
  <p:notesSz cx="6858000" cy="9144000"/>
  <p:custDataLst>
    <p:tags r:id="rId6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BDB"/>
    <a:srgbClr val="00B0F0"/>
    <a:srgbClr val="203864"/>
    <a:srgbClr val="5BCFF1"/>
    <a:srgbClr val="0047D6"/>
    <a:srgbClr val="D67E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6B34D-221D-49AD-94A4-FA05AE8F916E}" type="datetimeFigureOut">
              <a:rPr lang="zh-CN" altLang="en-US" smtClean="0"/>
              <a:t>2023/7/20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E71D0-47C5-4F4F-8C22-C67278B24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922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EE71D0-47C5-4F4F-8C22-C67278B24F71}" type="slidenum">
              <a:rPr lang="zh-CN" altLang="en-US" smtClean="0"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676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EE71D0-47C5-4F4F-8C22-C67278B24F71}" type="slidenum">
              <a:rPr lang="zh-CN" altLang="en-US" smtClean="0"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603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/>
        </p:nvGrpSpPr>
        <p:grpSpPr>
          <a:xfrm>
            <a:off x="6230609" y="791989"/>
            <a:ext cx="8111390" cy="6119159"/>
            <a:chOff x="6230609" y="791989"/>
            <a:chExt cx="8111390" cy="6119159"/>
          </a:xfrm>
        </p:grpSpPr>
        <p:sp>
          <p:nvSpPr>
            <p:cNvPr id="24" name="矩形: 圆角 23"/>
            <p:cNvSpPr/>
            <p:nvPr/>
          </p:nvSpPr>
          <p:spPr>
            <a:xfrm rot="19504256">
              <a:off x="6230609" y="791989"/>
              <a:ext cx="8111390" cy="28355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: 圆角 24"/>
            <p:cNvSpPr/>
            <p:nvPr/>
          </p:nvSpPr>
          <p:spPr>
            <a:xfrm rot="19504256">
              <a:off x="11279294" y="5733389"/>
              <a:ext cx="2111374" cy="1177759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: 圆角 25"/>
          <p:cNvSpPr/>
          <p:nvPr userDrawn="1"/>
        </p:nvSpPr>
        <p:spPr>
          <a:xfrm rot="19504256">
            <a:off x="-3001204" y="2138091"/>
            <a:ext cx="8237411" cy="459496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>
            <a:off x="494899" y="1277947"/>
            <a:ext cx="4253703" cy="425370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 userDrawn="1"/>
        </p:nvGrpSpPr>
        <p:grpSpPr>
          <a:xfrm>
            <a:off x="519862" y="-1944"/>
            <a:ext cx="11736736" cy="6236748"/>
            <a:chOff x="519862" y="-1944"/>
            <a:chExt cx="11736736" cy="6236748"/>
          </a:xfrm>
        </p:grpSpPr>
        <p:grpSp>
          <p:nvGrpSpPr>
            <p:cNvPr id="29" name="组合 28"/>
            <p:cNvGrpSpPr/>
            <p:nvPr/>
          </p:nvGrpSpPr>
          <p:grpSpPr>
            <a:xfrm>
              <a:off x="3058782" y="5658897"/>
              <a:ext cx="1235428" cy="575907"/>
              <a:chOff x="3058782" y="5658897"/>
              <a:chExt cx="1235428" cy="575907"/>
            </a:xfrm>
          </p:grpSpPr>
          <p:sp>
            <p:nvSpPr>
              <p:cNvPr id="41" name="矩形: 圆角 40"/>
              <p:cNvSpPr/>
              <p:nvPr/>
            </p:nvSpPr>
            <p:spPr>
              <a:xfrm rot="19504256">
                <a:off x="3058782" y="6071784"/>
                <a:ext cx="103309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: 圆角 41"/>
              <p:cNvSpPr/>
              <p:nvPr/>
            </p:nvSpPr>
            <p:spPr>
              <a:xfrm rot="19504256">
                <a:off x="4034984" y="5658897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7705829" y="575794"/>
              <a:ext cx="1568397" cy="672499"/>
              <a:chOff x="3025852" y="5457641"/>
              <a:chExt cx="1568397" cy="672499"/>
            </a:xfrm>
          </p:grpSpPr>
          <p:sp>
            <p:nvSpPr>
              <p:cNvPr id="39" name="矩形: 圆角 38"/>
              <p:cNvSpPr/>
              <p:nvPr/>
            </p:nvSpPr>
            <p:spPr>
              <a:xfrm rot="19504256">
                <a:off x="3025852" y="5967120"/>
                <a:ext cx="1398697" cy="1630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 rot="19504256">
                <a:off x="4335023" y="5457641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19862" y="469915"/>
              <a:ext cx="1568397" cy="672499"/>
              <a:chOff x="3025852" y="5457641"/>
              <a:chExt cx="1568397" cy="672499"/>
            </a:xfrm>
          </p:grpSpPr>
          <p:sp>
            <p:nvSpPr>
              <p:cNvPr id="37" name="矩形: 圆角 36"/>
              <p:cNvSpPr/>
              <p:nvPr/>
            </p:nvSpPr>
            <p:spPr>
              <a:xfrm rot="19504256">
                <a:off x="3025852" y="5967120"/>
                <a:ext cx="1398697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: 圆角 37"/>
              <p:cNvSpPr/>
              <p:nvPr/>
            </p:nvSpPr>
            <p:spPr>
              <a:xfrm rot="19504256">
                <a:off x="4335023" y="5457641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平行四边形 31"/>
            <p:cNvSpPr/>
            <p:nvPr/>
          </p:nvSpPr>
          <p:spPr>
            <a:xfrm rot="8849703">
              <a:off x="10735875" y="-1944"/>
              <a:ext cx="1520723" cy="202895"/>
            </a:xfrm>
            <a:prstGeom prst="parallelogram">
              <a:avLst/>
            </a:prstGeom>
            <a:solidFill>
              <a:srgbClr val="005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 rot="8849703">
              <a:off x="7650043" y="290449"/>
              <a:ext cx="2238831" cy="101562"/>
            </a:xfrm>
            <a:prstGeom prst="parallelogram">
              <a:avLst/>
            </a:prstGeom>
            <a:solidFill>
              <a:srgbClr val="005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0407877" y="987204"/>
              <a:ext cx="828250" cy="434846"/>
              <a:chOff x="3099249" y="5928580"/>
              <a:chExt cx="828250" cy="434846"/>
            </a:xfrm>
          </p:grpSpPr>
          <p:sp>
            <p:nvSpPr>
              <p:cNvPr id="35" name="矩形: 圆角 34"/>
              <p:cNvSpPr/>
              <p:nvPr/>
            </p:nvSpPr>
            <p:spPr>
              <a:xfrm rot="19504256">
                <a:off x="3099249" y="6200406"/>
                <a:ext cx="583812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: 圆角 35"/>
              <p:cNvSpPr/>
              <p:nvPr/>
            </p:nvSpPr>
            <p:spPr>
              <a:xfrm rot="19504256">
                <a:off x="3668273" y="5928580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39" y="1277947"/>
            <a:ext cx="3936763" cy="39570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48"/>
          <p:cNvSpPr/>
          <p:nvPr userDrawn="1"/>
        </p:nvSpPr>
        <p:spPr>
          <a:xfrm>
            <a:off x="1524000" y="-1600200"/>
            <a:ext cx="2286000" cy="624840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50" name="椭圆 49"/>
          <p:cNvSpPr/>
          <p:nvPr userDrawn="1"/>
        </p:nvSpPr>
        <p:spPr>
          <a:xfrm>
            <a:off x="4066960" y="2252436"/>
            <a:ext cx="406400" cy="406400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1" name="椭圆 50"/>
          <p:cNvSpPr/>
          <p:nvPr userDrawn="1"/>
        </p:nvSpPr>
        <p:spPr>
          <a:xfrm>
            <a:off x="657440" y="5130800"/>
            <a:ext cx="203200" cy="203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2" name="椭圆 51"/>
          <p:cNvSpPr/>
          <p:nvPr userDrawn="1"/>
        </p:nvSpPr>
        <p:spPr>
          <a:xfrm>
            <a:off x="1846402" y="1252793"/>
            <a:ext cx="406400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grpSp>
        <p:nvGrpSpPr>
          <p:cNvPr id="53" name="组合 52"/>
          <p:cNvGrpSpPr/>
          <p:nvPr userDrawn="1"/>
        </p:nvGrpSpPr>
        <p:grpSpPr>
          <a:xfrm>
            <a:off x="860640" y="2266950"/>
            <a:ext cx="3612720" cy="3612720"/>
            <a:chOff x="860640" y="2266950"/>
            <a:chExt cx="3612720" cy="3612720"/>
          </a:xfrm>
        </p:grpSpPr>
        <p:sp>
          <p:nvSpPr>
            <p:cNvPr id="54" name="椭圆 53"/>
            <p:cNvSpPr/>
            <p:nvPr/>
          </p:nvSpPr>
          <p:spPr>
            <a:xfrm>
              <a:off x="860640" y="2266950"/>
              <a:ext cx="3612720" cy="36127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+mj-ea"/>
                <a:ea typeface="+mj-ea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352283" y="4223644"/>
              <a:ext cx="26294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0047D6"/>
                      </a:gs>
                      <a:gs pos="0">
                        <a:srgbClr val="00B0F0"/>
                      </a:gs>
                    </a:gsLst>
                    <a:path path="circle">
                      <a:fillToRect l="100000" t="100000"/>
                    </a:path>
                  </a:gradFill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rPr>
                <a:t>CONTENTS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916350" y="3183334"/>
              <a:ext cx="15013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0047D6"/>
                      </a:gs>
                      <a:gs pos="0">
                        <a:srgbClr val="00B0F0"/>
                      </a:gs>
                    </a:gsLst>
                    <a:path path="circle">
                      <a:fillToRect l="100000" t="100000"/>
                    </a:path>
                  </a:gradFill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rPr>
                <a:t>目录</a:t>
              </a:r>
              <a:endParaRPr kumimoji="0" lang="en-US" altLang="zh-CN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0047D6"/>
                    </a:gs>
                    <a:gs pos="0">
                      <a:srgbClr val="00B0F0"/>
                    </a:gs>
                  </a:gsLst>
                  <a:path path="circle">
                    <a:fillToRect l="100000" t="100000"/>
                  </a:path>
                </a:gradFill>
                <a:effectLst/>
                <a:uLnTx/>
                <a:uFillTx/>
                <a:latin typeface="+mj-ea"/>
                <a:ea typeface="+mj-ea"/>
                <a:sym typeface="iekie jianyuanti" panose="02010601030101010101" pitchFamily="2" charset="-122"/>
              </a:endParaRPr>
            </a:p>
          </p:txBody>
        </p:sp>
      </p:grpSp>
      <p:grpSp>
        <p:nvGrpSpPr>
          <p:cNvPr id="57" name="组合 56"/>
          <p:cNvGrpSpPr/>
          <p:nvPr userDrawn="1"/>
        </p:nvGrpSpPr>
        <p:grpSpPr>
          <a:xfrm flipH="1">
            <a:off x="11076250" y="-174469"/>
            <a:ext cx="916620" cy="9145903"/>
            <a:chOff x="10064216" y="-647700"/>
            <a:chExt cx="1515109" cy="9887336"/>
          </a:xfrm>
        </p:grpSpPr>
        <p:sp>
          <p:nvSpPr>
            <p:cNvPr id="58" name="矩形: 圆角 57"/>
            <p:cNvSpPr/>
            <p:nvPr/>
          </p:nvSpPr>
          <p:spPr>
            <a:xfrm rot="5400000">
              <a:off x="7501767" y="6033775"/>
              <a:ext cx="5768311" cy="6434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9" name="矩形: 圆角 58"/>
            <p:cNvSpPr/>
            <p:nvPr/>
          </p:nvSpPr>
          <p:spPr>
            <a:xfrm rot="5400000">
              <a:off x="8885993" y="1402219"/>
              <a:ext cx="4743250" cy="6434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0" name="矩形: 圆角 59"/>
            <p:cNvSpPr/>
            <p:nvPr/>
          </p:nvSpPr>
          <p:spPr>
            <a:xfrm rot="5400000">
              <a:off x="9915541" y="2415625"/>
              <a:ext cx="940762" cy="6434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+mj-ea"/>
                <a:ea typeface="+mj-ea"/>
              </a:endParaRPr>
            </a:p>
          </p:txBody>
        </p:sp>
        <p:sp>
          <p:nvSpPr>
            <p:cNvPr id="61" name="矩形: 圆角 60"/>
            <p:cNvSpPr/>
            <p:nvPr/>
          </p:nvSpPr>
          <p:spPr>
            <a:xfrm rot="5400000">
              <a:off x="10713122" y="4616603"/>
              <a:ext cx="1088993" cy="6434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62" name="椭圆 61"/>
          <p:cNvSpPr/>
          <p:nvPr userDrawn="1"/>
        </p:nvSpPr>
        <p:spPr>
          <a:xfrm>
            <a:off x="1378595" y="5232400"/>
            <a:ext cx="449943" cy="449943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437248" y="148885"/>
            <a:ext cx="1197536" cy="322277"/>
            <a:chOff x="-581087" y="107789"/>
            <a:chExt cx="1669107" cy="449184"/>
          </a:xfrm>
        </p:grpSpPr>
        <p:sp>
          <p:nvSpPr>
            <p:cNvPr id="9" name="矩形: 圆角 8"/>
            <p:cNvSpPr/>
            <p:nvPr/>
          </p:nvSpPr>
          <p:spPr>
            <a:xfrm>
              <a:off x="-581087" y="107789"/>
              <a:ext cx="939932" cy="4491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412633" y="107789"/>
              <a:ext cx="675387" cy="44918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2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4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5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6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7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8.wdp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9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microsoft.com/office/2007/relationships/hdphoto" Target="../media/hdphoto30.wdp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31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32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116748" y="4307555"/>
            <a:ext cx="5826869" cy="1334487"/>
          </a:xfrm>
          <a:prstGeom prst="rect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dist"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项目五  Ｍ</a:t>
            </a:r>
            <a:r>
              <a:rPr lang="en-US" altLang="zh-CN" sz="3600" b="1" dirty="0" err="1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atpotlib</a:t>
            </a:r>
            <a:r>
              <a:rPr lang="zh-CN" altLang="en-US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数据</a:t>
            </a:r>
            <a:endParaRPr lang="en-US" altLang="zh-CN" sz="3600" b="1" dirty="0">
              <a:solidFill>
                <a:schemeClr val="bg1"/>
              </a:solidFill>
              <a:latin typeface="+mj-ea"/>
              <a:ea typeface="+mj-ea"/>
              <a:sym typeface="iekie jianyuanti" panose="02010601030101010101" pitchFamily="2" charset="-122"/>
            </a:endParaRPr>
          </a:p>
          <a:p>
            <a:pPr lvl="0" algn="ctr"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分析应用</a:t>
            </a:r>
            <a:endParaRPr kumimoji="0" lang="zh-CN" altLang="en-US" sz="3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sym typeface="iekie jianyuanti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92943" y="2217156"/>
            <a:ext cx="8302695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600" dirty="0">
                <a:solidFill>
                  <a:srgbClr val="00B0F0"/>
                </a:solidFill>
                <a:latin typeface="+mj-ea"/>
                <a:ea typeface="+mj-ea"/>
                <a:cs typeface="+mn-ea"/>
                <a:sym typeface="+mn-lt"/>
              </a:rPr>
              <a:t>数据</a:t>
            </a:r>
            <a:r>
              <a:rPr lang="zh-CN" altLang="en-US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  <a:t>采集与处理</a:t>
            </a:r>
            <a:br>
              <a:rPr lang="en-US" altLang="zh-CN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</a:br>
            <a:r>
              <a:rPr lang="zh-CN" altLang="en-US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  <a:t>技术应用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绘制两地温度对比折线图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73266" y="2239338"/>
            <a:ext cx="8445468" cy="307321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）现在两地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个月的最高温度。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）其中甲地的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个月最高温度数据是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。乙地的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个月最高温度数据是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）根据温度数据绘制两条折线，展示两地温度对比情况。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95166" y="1964786"/>
            <a:ext cx="9816445" cy="18668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pydata.py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Matplotlib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模块的 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pyplot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命名别名为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plt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，设置画布宽为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英寸，高为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英寸，每英寸像素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80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像素，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变量存值储水平方向的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坐标值，用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变量存储两地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个月的最高温度值。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BFF9DDD-8B9A-1412-936D-D0AF6E531AEF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绘制两地温度对比折线图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550605E-D499-CA43-D2B7-D73B63A367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67503" y="4150281"/>
            <a:ext cx="5271770" cy="149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87777" y="1964786"/>
            <a:ext cx="9816445" cy="943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pydata.py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文件继续输入程序代码，实现功能：根据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数据绘制曲线，保存图片文件为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fig.png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，最后显示图像，如图所示。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BFF9DDD-8B9A-1412-936D-D0AF6E531AEF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绘制两地温度对比折线图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BA90CD4-C839-D01F-A753-143283540B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8025" y="4553588"/>
            <a:ext cx="3581400" cy="122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3E0C845-6F6A-F138-FE05-21F8B548D6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6889" y="3138122"/>
            <a:ext cx="4674870" cy="266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1269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65188" y="2466872"/>
            <a:ext cx="7225665" cy="1482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任务三</a:t>
            </a:r>
          </a:p>
          <a:p>
            <a:pPr algn="ctr">
              <a:lnSpc>
                <a:spcPct val="150000"/>
              </a:lnSpc>
            </a:pP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绘制两种线型的折线图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绘制两种线型的折线图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07793" y="2565761"/>
            <a:ext cx="9157616" cy="18668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）使用折线图先后展示两组数。</a:t>
            </a:r>
          </a:p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）现有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组数据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25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组数据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24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24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）使用折线图先后展示两组数，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组数据用实线，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组数据用虚线。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23080" y="1625773"/>
            <a:ext cx="10070231" cy="18668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mypython.py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openpyxl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模块，定义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data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变量的值拟存入表格中，自定数组变量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data_excel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，并把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data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变量的值赋值给数组变量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data_excel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61EA742-D296-B70B-A1B9-8126640EB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44250" y="3601341"/>
            <a:ext cx="5269865" cy="25571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B7EBD1F-262F-4BD9-ED95-EC3F27A364FB}"/>
              </a:ext>
            </a:extLst>
          </p:cNvPr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绘制两种线型的折线图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18915" y="1984355"/>
            <a:ext cx="9451011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文件继续输入程序代码，实现功能：根据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x2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y2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数据绘制虚线曲线，如图所示。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33EF47D-5F18-3C67-A3B6-12A200A7C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1463" y="5008916"/>
            <a:ext cx="4877085" cy="1412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DDA742B-DDE5-E50C-0AE5-73B1B2E7E3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6071" y="2941605"/>
            <a:ext cx="4076700" cy="347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74241881-ACBC-8556-635C-755ACE8A7B87}"/>
              </a:ext>
            </a:extLst>
          </p:cNvPr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绘制两种线型的折线图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3077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显示柱状图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任务四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625998" y="6742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显示柱状图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72164" y="2551254"/>
            <a:ext cx="8887893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）现有对“编程达人”在“代码”“函数”“语法”“功能”“界面”等方面的评分，请用图示表示得分情况。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）柱状图表示各项得分。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70494" y="2097932"/>
            <a:ext cx="9451011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模块的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pyplot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命名别名为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plt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，导入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numpy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命名别名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np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，导入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20193A3-FADF-7BD2-ADA1-AD8F5DF8B84A}"/>
              </a:ext>
            </a:extLst>
          </p:cNvPr>
          <p:cNvSpPr txBox="1"/>
          <p:nvPr/>
        </p:nvSpPr>
        <p:spPr>
          <a:xfrm>
            <a:off x="-625998" y="6742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显示柱状图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2979FE1-9B1C-9044-E6E9-89C89AC335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96511" y="3912401"/>
            <a:ext cx="5798978" cy="1142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846402" y="1252793"/>
            <a:ext cx="406400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075382" y="650525"/>
            <a:ext cx="5653652" cy="526392"/>
            <a:chOff x="5821780" y="1753322"/>
            <a:chExt cx="5653652" cy="526392"/>
          </a:xfrm>
        </p:grpSpPr>
        <p:sp>
          <p:nvSpPr>
            <p:cNvPr id="15" name="文本框 14"/>
            <p:cNvSpPr txBox="1"/>
            <p:nvPr/>
          </p:nvSpPr>
          <p:spPr>
            <a:xfrm>
              <a:off x="7075838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绘制七天天气温度折线图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任务一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5075382" y="1560230"/>
            <a:ext cx="5632247" cy="526392"/>
            <a:chOff x="5821780" y="1753322"/>
            <a:chExt cx="5632247" cy="526392"/>
          </a:xfrm>
        </p:grpSpPr>
        <p:sp>
          <p:nvSpPr>
            <p:cNvPr id="26" name="文本框 2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绘制两地温度对比折线图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任务二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组合 29"/>
          <p:cNvGrpSpPr/>
          <p:nvPr/>
        </p:nvGrpSpPr>
        <p:grpSpPr>
          <a:xfrm>
            <a:off x="5075382" y="2485683"/>
            <a:ext cx="5632247" cy="526392"/>
            <a:chOff x="5821780" y="1753322"/>
            <a:chExt cx="5632247" cy="526392"/>
          </a:xfrm>
        </p:grpSpPr>
        <p:sp>
          <p:nvSpPr>
            <p:cNvPr id="31" name="文本框 30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绘制两种线型的折线图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任务三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组合 34"/>
          <p:cNvGrpSpPr/>
          <p:nvPr/>
        </p:nvGrpSpPr>
        <p:grpSpPr>
          <a:xfrm>
            <a:off x="5075382" y="3332419"/>
            <a:ext cx="5632247" cy="526392"/>
            <a:chOff x="5821780" y="1753322"/>
            <a:chExt cx="5632247" cy="526392"/>
          </a:xfrm>
        </p:grpSpPr>
        <p:sp>
          <p:nvSpPr>
            <p:cNvPr id="36" name="文本框 3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显示柱状图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任务四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组合 39"/>
          <p:cNvGrpSpPr/>
          <p:nvPr/>
        </p:nvGrpSpPr>
        <p:grpSpPr>
          <a:xfrm>
            <a:off x="5096787" y="4179155"/>
            <a:ext cx="5632247" cy="526392"/>
            <a:chOff x="5821780" y="1903234"/>
            <a:chExt cx="5632247" cy="526392"/>
          </a:xfrm>
        </p:grpSpPr>
        <p:sp>
          <p:nvSpPr>
            <p:cNvPr id="41" name="文本框 40"/>
            <p:cNvSpPr txBox="1"/>
            <p:nvPr/>
          </p:nvSpPr>
          <p:spPr>
            <a:xfrm>
              <a:off x="7054433" y="1903234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用柱状图显示员工评分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821780" y="1903234"/>
              <a:ext cx="1479757" cy="526392"/>
              <a:chOff x="5821780" y="1903234"/>
              <a:chExt cx="1479757" cy="526392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5821780" y="1903234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任务五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6977516" y="1903234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6EEE676A-2195-956E-58B2-8DCAF46BC9CA}"/>
              </a:ext>
            </a:extLst>
          </p:cNvPr>
          <p:cNvGrpSpPr/>
          <p:nvPr/>
        </p:nvGrpSpPr>
        <p:grpSpPr>
          <a:xfrm>
            <a:off x="5075382" y="5088860"/>
            <a:ext cx="5632247" cy="526392"/>
            <a:chOff x="5821780" y="1903234"/>
            <a:chExt cx="5632247" cy="526392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D8A8C9F3-2353-2797-345E-0EB9B3437427}"/>
                </a:ext>
              </a:extLst>
            </p:cNvPr>
            <p:cNvSpPr txBox="1"/>
            <p:nvPr/>
          </p:nvSpPr>
          <p:spPr>
            <a:xfrm>
              <a:off x="7054433" y="1903234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用柱状图显示累积得分</a:t>
              </a: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2D238112-A589-BA49-2B39-521DFB921FF1}"/>
                </a:ext>
              </a:extLst>
            </p:cNvPr>
            <p:cNvGrpSpPr/>
            <p:nvPr/>
          </p:nvGrpSpPr>
          <p:grpSpPr>
            <a:xfrm>
              <a:off x="5821780" y="1903234"/>
              <a:ext cx="1479757" cy="526392"/>
              <a:chOff x="5821780" y="1903234"/>
              <a:chExt cx="1479757" cy="526392"/>
            </a:xfrm>
          </p:grpSpPr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85855D5-3640-68A7-D528-17A1734AB570}"/>
                  </a:ext>
                </a:extLst>
              </p:cNvPr>
              <p:cNvSpPr txBox="1"/>
              <p:nvPr/>
            </p:nvSpPr>
            <p:spPr>
              <a:xfrm>
                <a:off x="5821780" y="1903234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任务六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id="{AF3817DA-FCC6-6C71-A006-400BD872C2EB}"/>
                  </a:ext>
                </a:extLst>
              </p:cNvPr>
              <p:cNvCxnSpPr/>
              <p:nvPr/>
            </p:nvCxnSpPr>
            <p:spPr>
              <a:xfrm>
                <a:off x="6998921" y="1903234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18915" y="2098036"/>
            <a:ext cx="9451011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文件继续输入程序代码，实现功能：定义字体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font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，并用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font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设置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显示的字体，如图所示。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FB9DED0-F4D6-9AE0-F586-FFF4C1363104}"/>
              </a:ext>
            </a:extLst>
          </p:cNvPr>
          <p:cNvSpPr txBox="1"/>
          <p:nvPr/>
        </p:nvSpPr>
        <p:spPr>
          <a:xfrm>
            <a:off x="-625998" y="6742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显示柱状图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932A7D3-7957-011B-B271-EF1F4BA339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01319" y="3504328"/>
            <a:ext cx="5240704" cy="17647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8230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18915" y="2098036"/>
            <a:ext cx="9451011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文件继续输入程序代码，实现功能：依据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vscore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和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skills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变量的值使用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plt.bar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函数绘制柱形图，如图所示。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FB9DED0-F4D6-9AE0-F586-FFF4C1363104}"/>
              </a:ext>
            </a:extLst>
          </p:cNvPr>
          <p:cNvSpPr txBox="1"/>
          <p:nvPr/>
        </p:nvSpPr>
        <p:spPr>
          <a:xfrm>
            <a:off x="-625998" y="6742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显示柱状图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20E8A70-5A1F-4202-B3D5-885E5D67F4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7807" y="3732808"/>
            <a:ext cx="5267325" cy="2691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2063600C-2704-1BF1-9279-29F2745D2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6582" y="3055286"/>
            <a:ext cx="4076700" cy="3479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9846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用柱状图显示员工评分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任务五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483910" y="26859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用柱状图显示员工评分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19632" y="2582393"/>
            <a:ext cx="8042910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）现有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～</a:t>
            </a:r>
            <a:r>
              <a:rPr lang="en-US" altLang="zh-CN" sz="2000" b="0" dirty="0"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ea typeface="宋体" panose="02010600030101010101" pitchFamily="2" charset="-122"/>
              </a:rPr>
              <a:t>月评选优秀员工和及格员工的人数。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）用柱形图绘图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～</a:t>
            </a:r>
            <a:r>
              <a:rPr lang="en-US" altLang="zh-CN" sz="2000" b="0" dirty="0"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ea typeface="宋体" panose="02010600030101010101" pitchFamily="2" charset="-122"/>
              </a:rPr>
              <a:t>月月的评选情况，优秀和及格的人数柱形图并列，直观显示对比情况，如图所示。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42795" y="1884423"/>
            <a:ext cx="9912808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模块的 </a:t>
            </a:r>
            <a:r>
              <a:rPr lang="en-US" altLang="zh-CN" sz="2000" b="0" dirty="0" err="1">
                <a:ea typeface="宋体" panose="02010600030101010101" pitchFamily="2" charset="-122"/>
              </a:rPr>
              <a:t>pyplot</a:t>
            </a:r>
            <a:r>
              <a:rPr lang="zh-CN" altLang="en-US" sz="2000" b="0" dirty="0">
                <a:ea typeface="宋体" panose="02010600030101010101" pitchFamily="2" charset="-122"/>
              </a:rPr>
              <a:t>命名别名为</a:t>
            </a:r>
            <a:r>
              <a:rPr lang="en-US" altLang="zh-CN" sz="2000" b="0" dirty="0" err="1">
                <a:ea typeface="宋体" panose="02010600030101010101" pitchFamily="2" charset="-122"/>
              </a:rPr>
              <a:t>plt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numpy</a:t>
            </a:r>
            <a:r>
              <a:rPr lang="zh-CN" altLang="en-US" sz="2000" b="0" dirty="0">
                <a:ea typeface="宋体" panose="02010600030101010101" pitchFamily="2" charset="-122"/>
              </a:rPr>
              <a:t>命名别名</a:t>
            </a:r>
            <a:r>
              <a:rPr lang="en-US" altLang="zh-CN" sz="2000" b="0" dirty="0">
                <a:ea typeface="宋体" panose="02010600030101010101" pitchFamily="2" charset="-122"/>
              </a:rPr>
              <a:t>np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模块，用</a:t>
            </a:r>
            <a:r>
              <a:rPr lang="en-US" altLang="zh-CN" sz="2000" b="0" dirty="0">
                <a:ea typeface="宋体" panose="02010600030101010101" pitchFamily="2" charset="-122"/>
              </a:rPr>
              <a:t>font</a:t>
            </a:r>
            <a:r>
              <a:rPr lang="zh-CN" altLang="en-US" sz="2000" b="0" dirty="0">
                <a:ea typeface="宋体" panose="02010600030101010101" pitchFamily="2" charset="-122"/>
              </a:rPr>
              <a:t>变量设置字体，设置图表的中文字体，如图所示。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E89753A-860C-B13E-F922-E020EE10702A}"/>
              </a:ext>
            </a:extLst>
          </p:cNvPr>
          <p:cNvSpPr txBox="1"/>
          <p:nvPr/>
        </p:nvSpPr>
        <p:spPr>
          <a:xfrm>
            <a:off x="-483910" y="26859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用柱状图显示员工评分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C83BFB7-E6C3-BC5B-DE69-E87C0A9684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89386" y="3854629"/>
            <a:ext cx="4619625" cy="246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23941" y="2157800"/>
            <a:ext cx="9912808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vscore_b</a:t>
            </a:r>
            <a:r>
              <a:rPr lang="zh-CN" altLang="en-US" sz="2000" b="0" dirty="0">
                <a:ea typeface="宋体" panose="02010600030101010101" pitchFamily="2" charset="-122"/>
              </a:rPr>
              <a:t>记录各月份及格人数，用数组变量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vscore_c</a:t>
            </a:r>
            <a:r>
              <a:rPr lang="zh-CN" altLang="en-US" sz="2000" b="0" dirty="0">
                <a:ea typeface="宋体" panose="02010600030101010101" pitchFamily="2" charset="-122"/>
              </a:rPr>
              <a:t>记录各月份优秀人数，用数组变量</a:t>
            </a:r>
            <a:r>
              <a:rPr lang="en-US" altLang="zh-CN" sz="2000" b="0" dirty="0">
                <a:ea typeface="宋体" panose="02010600030101010101" pitchFamily="2" charset="-122"/>
              </a:rPr>
              <a:t>skills</a:t>
            </a:r>
            <a:r>
              <a:rPr lang="zh-CN" altLang="en-US" sz="2000" b="0" dirty="0">
                <a:ea typeface="宋体" panose="02010600030101010101" pitchFamily="2" charset="-122"/>
              </a:rPr>
              <a:t>记录月份，设置画布大小宽度为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英寸，高为</a:t>
            </a:r>
            <a:r>
              <a:rPr lang="en-US" altLang="zh-CN" sz="2000" b="0" dirty="0">
                <a:ea typeface="宋体" panose="02010600030101010101" pitchFamily="2" charset="-122"/>
              </a:rPr>
              <a:t>8</a:t>
            </a:r>
            <a:r>
              <a:rPr lang="zh-CN" altLang="en-US" sz="2000" b="0" dirty="0">
                <a:ea typeface="宋体" panose="02010600030101010101" pitchFamily="2" charset="-122"/>
              </a:rPr>
              <a:t>英寸，如图所示。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D0E9C62-784C-8432-B2D2-9623C72EDC2B}"/>
              </a:ext>
            </a:extLst>
          </p:cNvPr>
          <p:cNvSpPr txBox="1"/>
          <p:nvPr/>
        </p:nvSpPr>
        <p:spPr>
          <a:xfrm>
            <a:off x="-483910" y="26859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用柱状图显示员工评分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FC57FD3-DF42-C408-A488-2B0FE83EC1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46427" y="3914931"/>
            <a:ext cx="6231565" cy="1721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60075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57953" y="2002241"/>
            <a:ext cx="991280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vscore_b</a:t>
            </a:r>
            <a:r>
              <a:rPr lang="zh-CN" altLang="en-US" sz="2000" b="0" dirty="0">
                <a:ea typeface="宋体" panose="02010600030101010101" pitchFamily="2" charset="-122"/>
              </a:rPr>
              <a:t>绘制第一种柱形图，用数组变量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vscore_c</a:t>
            </a:r>
            <a:r>
              <a:rPr lang="zh-CN" altLang="en-US" sz="2000" b="0" dirty="0">
                <a:ea typeface="宋体" panose="02010600030101010101" pitchFamily="2" charset="-122"/>
              </a:rPr>
              <a:t>绘制第二种柱形图，如图所示。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3AD58A1-3FD7-703B-DDA4-33EEDD95356A}"/>
              </a:ext>
            </a:extLst>
          </p:cNvPr>
          <p:cNvSpPr txBox="1"/>
          <p:nvPr/>
        </p:nvSpPr>
        <p:spPr>
          <a:xfrm>
            <a:off x="-483910" y="26859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用柱状图显示员工评分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7FE7F1A-E08D-2106-78EB-13CB08AA6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76007" y="3168192"/>
            <a:ext cx="4076700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80749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57953" y="2002241"/>
            <a:ext cx="991280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文件继续输入程序代码，实现功能：设置图表标题，设置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轴和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轴的标题，显示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轴的刻度，如图所示。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EAA1A2D-FF13-FF84-AC89-D09D3A1AE730}"/>
              </a:ext>
            </a:extLst>
          </p:cNvPr>
          <p:cNvSpPr txBox="1"/>
          <p:nvPr/>
        </p:nvSpPr>
        <p:spPr>
          <a:xfrm>
            <a:off x="-483910" y="26859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用柱状图显示员工评分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269D3EC-D608-D211-47A3-17EE1868FE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2486" y="4334304"/>
            <a:ext cx="5273040" cy="2100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F2349CC-A845-4E4A-C29D-D8B823809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2425" y="2555034"/>
            <a:ext cx="5271770" cy="3879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81730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用柱状图显示累积得分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任务六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449888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用柱状图显示累积得分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742872" y="1949261"/>
            <a:ext cx="852291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）现在有一项比赛，两局累积的积分高为胜。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）用柱形图表示各队累积的得分，方便直观观察，如图所示。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AB344AC-EBFB-5723-3229-8BB23E5FA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00" y="3009736"/>
            <a:ext cx="4495800" cy="330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126FD3E5-70B1-ACB8-0C54-862386DBE454}"/>
              </a:ext>
            </a:extLst>
          </p:cNvPr>
          <p:cNvGrpSpPr/>
          <p:nvPr/>
        </p:nvGrpSpPr>
        <p:grpSpPr>
          <a:xfrm>
            <a:off x="5103663" y="1234987"/>
            <a:ext cx="5708875" cy="526392"/>
            <a:chOff x="5821780" y="1753322"/>
            <a:chExt cx="5708875" cy="526392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BC8F8025-D92B-D2E5-C804-328615925D98}"/>
                </a:ext>
              </a:extLst>
            </p:cNvPr>
            <p:cNvSpPr txBox="1"/>
            <p:nvPr/>
          </p:nvSpPr>
          <p:spPr>
            <a:xfrm>
              <a:off x="7054432" y="1809992"/>
              <a:ext cx="44762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用水平方向柱状图显示累积得分</a:t>
              </a: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B9D507D0-5611-3094-047B-E4F6D12EF1D8}"/>
                </a:ext>
              </a:extLst>
            </p:cNvPr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2FDD9D3-D989-B189-BBF4-87449B814A53}"/>
                  </a:ext>
                </a:extLst>
              </p:cNvPr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任务七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6" name="直接连接符 5">
                <a:extLst>
                  <a:ext uri="{FF2B5EF4-FFF2-40B4-BE49-F238E27FC236}">
                    <a16:creationId xmlns:a16="http://schemas.microsoft.com/office/drawing/2014/main" id="{E732F7BE-E548-12B6-DAEC-D30C654B35E9}"/>
                  </a:ext>
                </a:extLst>
              </p:cNvPr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DBAB1EAD-30E8-DB36-04C9-9331C1BCCDE7}"/>
              </a:ext>
            </a:extLst>
          </p:cNvPr>
          <p:cNvGrpSpPr/>
          <p:nvPr/>
        </p:nvGrpSpPr>
        <p:grpSpPr>
          <a:xfrm>
            <a:off x="5103663" y="2144692"/>
            <a:ext cx="5632247" cy="526392"/>
            <a:chOff x="5821780" y="1753322"/>
            <a:chExt cx="5632247" cy="526392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C058B874-8D3A-56FF-574E-41C4EEC4AB7B}"/>
                </a:ext>
              </a:extLst>
            </p:cNvPr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控制柱状图颜色</a:t>
              </a: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E513A0EB-0C22-AF7D-ED12-58D9985E1A32}"/>
                </a:ext>
              </a:extLst>
            </p:cNvPr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0DAFE379-9A84-C3FD-DECF-7E8484548E78}"/>
                  </a:ext>
                </a:extLst>
              </p:cNvPr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任务八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284DBB86-38AB-6B29-8C26-684428EF7979}"/>
                  </a:ext>
                </a:extLst>
              </p:cNvPr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407F7C60-A050-8975-52AC-050314653709}"/>
              </a:ext>
            </a:extLst>
          </p:cNvPr>
          <p:cNvGrpSpPr/>
          <p:nvPr/>
        </p:nvGrpSpPr>
        <p:grpSpPr>
          <a:xfrm>
            <a:off x="5103663" y="3070145"/>
            <a:ext cx="5869137" cy="887667"/>
            <a:chOff x="5821780" y="1753322"/>
            <a:chExt cx="5632247" cy="887667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089F6EC8-2DE7-1147-5F8B-0FFAB0B4FA00}"/>
                </a:ext>
              </a:extLst>
            </p:cNvPr>
            <p:cNvSpPr txBox="1"/>
            <p:nvPr/>
          </p:nvSpPr>
          <p:spPr>
            <a:xfrm>
              <a:off x="7054433" y="1809992"/>
              <a:ext cx="43995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用网格折线图记录每月最高温度</a:t>
              </a: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45E008D0-7B9B-8EFC-F396-E86DA9CEC436}"/>
                </a:ext>
              </a:extLst>
            </p:cNvPr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D11831A9-3B71-D294-B6F3-C1A90E277404}"/>
                  </a:ext>
                </a:extLst>
              </p:cNvPr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任务九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71B6348E-BA42-A2E9-5F4C-CA6443DD6290}"/>
                  </a:ext>
                </a:extLst>
              </p:cNvPr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F06358B1-4E55-70DF-D619-A8B70FF33EAD}"/>
              </a:ext>
            </a:extLst>
          </p:cNvPr>
          <p:cNvGrpSpPr/>
          <p:nvPr/>
        </p:nvGrpSpPr>
        <p:grpSpPr>
          <a:xfrm>
            <a:off x="5103663" y="3916881"/>
            <a:ext cx="5632247" cy="526392"/>
            <a:chOff x="5821780" y="1753322"/>
            <a:chExt cx="5632247" cy="526392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F541B579-BBC3-CB6E-A352-65BEFD0BB59A}"/>
                </a:ext>
              </a:extLst>
            </p:cNvPr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数据分布图示</a:t>
              </a: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FE1DEDEB-3085-6B71-E84C-2164C131890E}"/>
                </a:ext>
              </a:extLst>
            </p:cNvPr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F05699EA-1F35-202B-09E9-11E831EE9D14}"/>
                  </a:ext>
                </a:extLst>
              </p:cNvPr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任务十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8A3E0269-9CAC-2941-39D7-FBF40FDE6D2A}"/>
                  </a:ext>
                </a:extLst>
              </p:cNvPr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7D67CD36-A296-3502-EB7B-265B6C28891E}"/>
              </a:ext>
            </a:extLst>
          </p:cNvPr>
          <p:cNvGrpSpPr/>
          <p:nvPr/>
        </p:nvGrpSpPr>
        <p:grpSpPr>
          <a:xfrm>
            <a:off x="5103663" y="4763616"/>
            <a:ext cx="6087285" cy="526392"/>
            <a:chOff x="5800375" y="1903233"/>
            <a:chExt cx="6087285" cy="526392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B3F6BB8F-DC3C-BC15-99FF-F865D027C732}"/>
                </a:ext>
              </a:extLst>
            </p:cNvPr>
            <p:cNvSpPr txBox="1"/>
            <p:nvPr/>
          </p:nvSpPr>
          <p:spPr>
            <a:xfrm>
              <a:off x="7488066" y="1935597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用饼形图显示数据百分比</a:t>
              </a: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D2171623-2365-2085-7452-64219BF0082E}"/>
                </a:ext>
              </a:extLst>
            </p:cNvPr>
            <p:cNvGrpSpPr/>
            <p:nvPr/>
          </p:nvGrpSpPr>
          <p:grpSpPr>
            <a:xfrm>
              <a:off x="5800375" y="1903233"/>
              <a:ext cx="1491736" cy="526392"/>
              <a:chOff x="5800375" y="1903233"/>
              <a:chExt cx="1491736" cy="526392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AB6BAD0F-55CC-7817-6516-E00E03EFBBD4}"/>
                  </a:ext>
                </a:extLst>
              </p:cNvPr>
              <p:cNvSpPr txBox="1"/>
              <p:nvPr/>
            </p:nvSpPr>
            <p:spPr>
              <a:xfrm>
                <a:off x="5800375" y="1911291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任务十一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6" name="直接连接符 35">
                <a:extLst>
                  <a:ext uri="{FF2B5EF4-FFF2-40B4-BE49-F238E27FC236}">
                    <a16:creationId xmlns:a16="http://schemas.microsoft.com/office/drawing/2014/main" id="{8ECF97DA-0430-E3D9-EB4D-55006140EFEF}"/>
                  </a:ext>
                </a:extLst>
              </p:cNvPr>
              <p:cNvCxnSpPr/>
              <p:nvPr/>
            </p:nvCxnSpPr>
            <p:spPr>
              <a:xfrm>
                <a:off x="7292111" y="1903233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45101" y="1548421"/>
            <a:ext cx="9435655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模块的 </a:t>
            </a:r>
            <a:r>
              <a:rPr lang="en-US" altLang="zh-CN" sz="2000" b="0" dirty="0" err="1">
                <a:ea typeface="宋体" panose="02010600030101010101" pitchFamily="2" charset="-122"/>
              </a:rPr>
              <a:t>pyplot</a:t>
            </a:r>
            <a:r>
              <a:rPr lang="zh-CN" altLang="en-US" sz="2000" b="0" dirty="0">
                <a:ea typeface="宋体" panose="02010600030101010101" pitchFamily="2" charset="-122"/>
              </a:rPr>
              <a:t>命名别名为</a:t>
            </a:r>
            <a:r>
              <a:rPr lang="en-US" altLang="zh-CN" sz="2000" b="0" dirty="0" err="1">
                <a:ea typeface="宋体" panose="02010600030101010101" pitchFamily="2" charset="-122"/>
              </a:rPr>
              <a:t>plt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numpy</a:t>
            </a:r>
            <a:r>
              <a:rPr lang="zh-CN" altLang="en-US" sz="2000" b="0" dirty="0">
                <a:ea typeface="宋体" panose="02010600030101010101" pitchFamily="2" charset="-122"/>
              </a:rPr>
              <a:t>命名别名</a:t>
            </a:r>
            <a:r>
              <a:rPr lang="en-US" altLang="zh-CN" sz="2000" b="0" dirty="0">
                <a:ea typeface="宋体" panose="02010600030101010101" pitchFamily="2" charset="-122"/>
              </a:rPr>
              <a:t>np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模块，用</a:t>
            </a:r>
            <a:r>
              <a:rPr lang="en-US" altLang="zh-CN" sz="2000" b="0" dirty="0">
                <a:ea typeface="宋体" panose="02010600030101010101" pitchFamily="2" charset="-122"/>
              </a:rPr>
              <a:t>font</a:t>
            </a:r>
            <a:r>
              <a:rPr lang="zh-CN" altLang="en-US" sz="2000" b="0" dirty="0">
                <a:ea typeface="宋体" panose="02010600030101010101" pitchFamily="2" charset="-122"/>
              </a:rPr>
              <a:t>变量设置字体，用</a:t>
            </a:r>
            <a:r>
              <a:rPr lang="en-US" altLang="zh-CN" sz="2000" b="0" dirty="0" err="1">
                <a:ea typeface="宋体" panose="02010600030101010101" pitchFamily="2" charset="-122"/>
              </a:rPr>
              <a:t>matplotlib.rc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函数设置图表的中文字体，如图所示。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AB1AD4C-1116-7880-48BD-BE5927BE6E76}"/>
              </a:ext>
            </a:extLst>
          </p:cNvPr>
          <p:cNvSpPr txBox="1"/>
          <p:nvPr/>
        </p:nvSpPr>
        <p:spPr>
          <a:xfrm>
            <a:off x="-449888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用柱状图显示累积得分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2112500-3A20-764F-DD25-7BE34C9CE8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98242" y="3656568"/>
            <a:ext cx="4629150" cy="248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20516" y="1969910"/>
            <a:ext cx="9435655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vscore_b</a:t>
            </a:r>
            <a:r>
              <a:rPr lang="zh-CN" altLang="en-US" sz="2000" b="0" dirty="0">
                <a:ea typeface="宋体" panose="02010600030101010101" pitchFamily="2" charset="-122"/>
              </a:rPr>
              <a:t>记录各队第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局得分，用数组变量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vscore_c</a:t>
            </a:r>
            <a:r>
              <a:rPr lang="zh-CN" altLang="en-US" sz="2000" b="0" dirty="0">
                <a:ea typeface="宋体" panose="02010600030101010101" pitchFamily="2" charset="-122"/>
              </a:rPr>
              <a:t>记录各队第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局得分，用数组变量</a:t>
            </a:r>
            <a:r>
              <a:rPr lang="en-US" altLang="zh-CN" sz="2000" b="0" dirty="0">
                <a:ea typeface="宋体" panose="02010600030101010101" pitchFamily="2" charset="-122"/>
              </a:rPr>
              <a:t>skills</a:t>
            </a:r>
            <a:r>
              <a:rPr lang="zh-CN" altLang="en-US" sz="2000" b="0" dirty="0">
                <a:ea typeface="宋体" panose="02010600030101010101" pitchFamily="2" charset="-122"/>
              </a:rPr>
              <a:t>记录各队名称，设置画布大小宽为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英寸，高为</a:t>
            </a:r>
            <a:r>
              <a:rPr lang="en-US" altLang="zh-CN" sz="2000" b="0" dirty="0">
                <a:ea typeface="宋体" panose="02010600030101010101" pitchFamily="2" charset="-122"/>
              </a:rPr>
              <a:t>8</a:t>
            </a:r>
            <a:r>
              <a:rPr lang="zh-CN" altLang="en-US" sz="2000" b="0" dirty="0">
                <a:ea typeface="宋体" panose="02010600030101010101" pitchFamily="2" charset="-122"/>
              </a:rPr>
              <a:t>英寸，像素为</a:t>
            </a:r>
            <a:r>
              <a:rPr lang="en-US" altLang="zh-CN" sz="2000" b="0" dirty="0">
                <a:ea typeface="宋体" panose="02010600030101010101" pitchFamily="2" charset="-122"/>
              </a:rPr>
              <a:t>80/</a:t>
            </a:r>
            <a:r>
              <a:rPr lang="zh-CN" altLang="en-US" sz="2000" b="0" dirty="0">
                <a:ea typeface="宋体" panose="02010600030101010101" pitchFamily="2" charset="-122"/>
              </a:rPr>
              <a:t>英寸，如图所示。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7EA21A6-BA22-6A3F-8173-6303E8AAA092}"/>
              </a:ext>
            </a:extLst>
          </p:cNvPr>
          <p:cNvSpPr txBox="1"/>
          <p:nvPr/>
        </p:nvSpPr>
        <p:spPr>
          <a:xfrm>
            <a:off x="-449888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用柱状图显示累积得分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C1090B8-898A-460D-A71A-D49CD54BAB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86736" y="3812961"/>
            <a:ext cx="6094621" cy="1681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80012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11088" y="2575691"/>
            <a:ext cx="5142577" cy="280390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vscore_b</a:t>
            </a:r>
            <a:r>
              <a:rPr lang="zh-CN" altLang="en-US" sz="2000" b="0" dirty="0">
                <a:ea typeface="宋体" panose="02010600030101010101" pitchFamily="2" charset="-122"/>
              </a:rPr>
              <a:t>记录各队第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局得分，用数组变量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vscore_c</a:t>
            </a:r>
            <a:r>
              <a:rPr lang="zh-CN" altLang="en-US" sz="2000" b="0" dirty="0">
                <a:ea typeface="宋体" panose="02010600030101010101" pitchFamily="2" charset="-122"/>
              </a:rPr>
              <a:t>记录各队第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局得分，用数组变量</a:t>
            </a:r>
            <a:r>
              <a:rPr lang="en-US" altLang="zh-CN" sz="2000" b="0" dirty="0">
                <a:ea typeface="宋体" panose="02010600030101010101" pitchFamily="2" charset="-122"/>
              </a:rPr>
              <a:t>skills</a:t>
            </a:r>
            <a:r>
              <a:rPr lang="zh-CN" altLang="en-US" sz="2000" b="0" dirty="0">
                <a:ea typeface="宋体" panose="02010600030101010101" pitchFamily="2" charset="-122"/>
              </a:rPr>
              <a:t>记录各队名称，设置画布大小宽为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英寸，高为</a:t>
            </a:r>
            <a:r>
              <a:rPr lang="en-US" altLang="zh-CN" sz="2000" b="0" dirty="0">
                <a:ea typeface="宋体" panose="02010600030101010101" pitchFamily="2" charset="-122"/>
              </a:rPr>
              <a:t>8</a:t>
            </a:r>
            <a:r>
              <a:rPr lang="zh-CN" altLang="en-US" sz="2000" b="0" dirty="0">
                <a:ea typeface="宋体" panose="02010600030101010101" pitchFamily="2" charset="-122"/>
              </a:rPr>
              <a:t>英寸，像素为</a:t>
            </a:r>
            <a:r>
              <a:rPr lang="en-US" altLang="zh-CN" sz="2000" b="0" dirty="0">
                <a:ea typeface="宋体" panose="02010600030101010101" pitchFamily="2" charset="-122"/>
              </a:rPr>
              <a:t>80</a:t>
            </a:r>
            <a:r>
              <a:rPr lang="zh-CN" altLang="en-US" sz="2000" b="0" dirty="0">
                <a:ea typeface="宋体" panose="02010600030101010101" pitchFamily="2" charset="-122"/>
              </a:rPr>
              <a:t>每英寸，如图所示。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B2D80DD-92A7-CF29-71F8-B5484C00C621}"/>
              </a:ext>
            </a:extLst>
          </p:cNvPr>
          <p:cNvSpPr txBox="1"/>
          <p:nvPr/>
        </p:nvSpPr>
        <p:spPr>
          <a:xfrm>
            <a:off x="-449888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用柱状图显示累积得分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60739CF-5E0F-238A-F291-95B6B13C4B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13393" y="1914601"/>
            <a:ext cx="3867150" cy="4295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86072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79378" y="2172095"/>
            <a:ext cx="943565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文件继续输入程序代码，实现功能：设置图表的标题，设置图表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轴的标签，设置图表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轴的标签，设置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轴刻度标签，如图所示。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75F1F35-877D-A528-252A-437C504A4F9D}"/>
              </a:ext>
            </a:extLst>
          </p:cNvPr>
          <p:cNvSpPr txBox="1"/>
          <p:nvPr/>
        </p:nvSpPr>
        <p:spPr>
          <a:xfrm>
            <a:off x="-449888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用柱状图显示累积得分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67B5B4D-D022-61F0-0D83-ECD800CD5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1322" y="3513842"/>
            <a:ext cx="6451769" cy="1557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66706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13390" y="1644194"/>
            <a:ext cx="943565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文件继续输入程序代码，实现功能：设置图表的标题，设置图表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轴的标签，设置图表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轴的标签，设置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轴刻度标签，如图所示。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75F1F35-877D-A528-252A-437C504A4F9D}"/>
              </a:ext>
            </a:extLst>
          </p:cNvPr>
          <p:cNvSpPr txBox="1"/>
          <p:nvPr/>
        </p:nvSpPr>
        <p:spPr>
          <a:xfrm>
            <a:off x="-449888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用柱状图显示累积得分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4BA7BEA-133E-D441-67DA-7B7F5DC7C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11331" y="2905327"/>
            <a:ext cx="5072413" cy="3668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88972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用水平方向柱状图显示累积得分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任务七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0890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用水平方向柱状图显示累积得分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410266" y="1744856"/>
            <a:ext cx="937146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）现在有一项比赛，两局累积的积分高为胜。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）用水平方向的柱形图表示各队累积的得分，方便直观观察，如图所示。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7F0BCB3-25C8-CFB4-1879-C2DE0F647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931" y="2702106"/>
            <a:ext cx="5271770" cy="387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20132" y="1684136"/>
            <a:ext cx="10030460" cy="2342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模块的 </a:t>
            </a:r>
            <a:r>
              <a:rPr lang="en-US" altLang="zh-CN" sz="2000" b="0" dirty="0" err="1">
                <a:ea typeface="宋体" panose="02010600030101010101" pitchFamily="2" charset="-122"/>
              </a:rPr>
              <a:t>pyplot</a:t>
            </a:r>
            <a:r>
              <a:rPr lang="zh-CN" altLang="en-US" sz="2000" b="0" dirty="0">
                <a:ea typeface="宋体" panose="02010600030101010101" pitchFamily="2" charset="-122"/>
              </a:rPr>
              <a:t>命名别名为</a:t>
            </a:r>
            <a:r>
              <a:rPr lang="en-US" altLang="zh-CN" sz="2000" b="0" dirty="0" err="1">
                <a:ea typeface="宋体" panose="02010600030101010101" pitchFamily="2" charset="-122"/>
              </a:rPr>
              <a:t>plt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numpy</a:t>
            </a:r>
            <a:r>
              <a:rPr lang="zh-CN" altLang="en-US" sz="2000" b="0" dirty="0">
                <a:ea typeface="宋体" panose="02010600030101010101" pitchFamily="2" charset="-122"/>
              </a:rPr>
              <a:t>命名别名</a:t>
            </a:r>
            <a:r>
              <a:rPr lang="en-US" altLang="zh-CN" sz="2000" b="0" dirty="0">
                <a:ea typeface="宋体" panose="02010600030101010101" pitchFamily="2" charset="-122"/>
              </a:rPr>
              <a:t>np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模块，用</a:t>
            </a:r>
            <a:r>
              <a:rPr lang="en-US" altLang="zh-CN" sz="2000" b="0" dirty="0">
                <a:ea typeface="宋体" panose="02010600030101010101" pitchFamily="2" charset="-122"/>
              </a:rPr>
              <a:t>font</a:t>
            </a:r>
            <a:r>
              <a:rPr lang="zh-CN" altLang="en-US" sz="2000" b="0" dirty="0">
                <a:ea typeface="宋体" panose="02010600030101010101" pitchFamily="2" charset="-122"/>
              </a:rPr>
              <a:t>变量设置字体，字体名称为“</a:t>
            </a:r>
            <a:r>
              <a:rPr lang="en-US" altLang="zh-CN" sz="2000" b="0" dirty="0" err="1">
                <a:ea typeface="宋体" panose="02010600030101010101" pitchFamily="2" charset="-122"/>
              </a:rPr>
              <a:t>MicroSoft</a:t>
            </a:r>
            <a:r>
              <a:rPr lang="en-US" altLang="zh-CN" sz="2000" b="0" dirty="0">
                <a:ea typeface="宋体" panose="02010600030101010101" pitchFamily="2" charset="-122"/>
              </a:rPr>
              <a:t> </a:t>
            </a:r>
            <a:r>
              <a:rPr lang="en-US" altLang="zh-CN" sz="2000" b="0" dirty="0" err="1">
                <a:ea typeface="宋体" panose="02010600030101010101" pitchFamily="2" charset="-122"/>
              </a:rPr>
              <a:t>YaHei</a:t>
            </a:r>
            <a:r>
              <a:rPr lang="en-US" altLang="zh-CN" sz="2000" b="0" dirty="0">
                <a:ea typeface="宋体" panose="02010600030101010101" pitchFamily="2" charset="-122"/>
              </a:rPr>
              <a:t>”</a:t>
            </a:r>
            <a:r>
              <a:rPr lang="zh-CN" altLang="en-US" sz="2000" b="0" dirty="0">
                <a:ea typeface="宋体" panose="02010600030101010101" pitchFamily="2" charset="-122"/>
              </a:rPr>
              <a:t>，字体设为</a:t>
            </a:r>
            <a:r>
              <a:rPr lang="en-US" altLang="zh-CN" sz="2000" b="0" dirty="0">
                <a:ea typeface="宋体" panose="02010600030101010101" pitchFamily="2" charset="-122"/>
              </a:rPr>
              <a:t>bold</a:t>
            </a:r>
            <a:r>
              <a:rPr lang="zh-CN" altLang="en-US" sz="2000" b="0" dirty="0">
                <a:ea typeface="宋体" panose="02010600030101010101" pitchFamily="2" charset="-122"/>
              </a:rPr>
              <a:t>实现粗体字效果，字号设置为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，用</a:t>
            </a:r>
            <a:r>
              <a:rPr lang="en-US" altLang="zh-CN" sz="2000" b="0" dirty="0" err="1">
                <a:ea typeface="宋体" panose="02010600030101010101" pitchFamily="2" charset="-122"/>
              </a:rPr>
              <a:t>matplotlib.rc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函数把所设置的字体应用到图表中，如图所示。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25D8B78-1773-BC8A-EEE7-12F7F4B885AE}"/>
              </a:ext>
            </a:extLst>
          </p:cNvPr>
          <p:cNvSpPr txBox="1"/>
          <p:nvPr/>
        </p:nvSpPr>
        <p:spPr>
          <a:xfrm>
            <a:off x="30890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用水平方向柱状图显示累积得分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F63DEDB-CA5F-56E2-5CF7-57269D0AE7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51769" y="4026380"/>
            <a:ext cx="4714875" cy="247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03315" y="2002241"/>
            <a:ext cx="10030460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vscore_b</a:t>
            </a:r>
            <a:r>
              <a:rPr lang="zh-CN" altLang="en-US" sz="2000" b="0" dirty="0">
                <a:ea typeface="宋体" panose="02010600030101010101" pitchFamily="2" charset="-122"/>
              </a:rPr>
              <a:t>记录各队第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局得分，用数组变量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vscore_c</a:t>
            </a:r>
            <a:r>
              <a:rPr lang="zh-CN" altLang="en-US" sz="2000" b="0" dirty="0">
                <a:ea typeface="宋体" panose="02010600030101010101" pitchFamily="2" charset="-122"/>
              </a:rPr>
              <a:t>记录各队第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局得分，用数组变量</a:t>
            </a:r>
            <a:r>
              <a:rPr lang="en-US" altLang="zh-CN" sz="2000" b="0" dirty="0">
                <a:ea typeface="宋体" panose="02010600030101010101" pitchFamily="2" charset="-122"/>
              </a:rPr>
              <a:t>skills</a:t>
            </a:r>
            <a:r>
              <a:rPr lang="zh-CN" altLang="en-US" sz="2000" b="0" dirty="0">
                <a:ea typeface="宋体" panose="02010600030101010101" pitchFamily="2" charset="-122"/>
              </a:rPr>
              <a:t>记录各队名称，设置画布大小宽为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英寸，高为</a:t>
            </a:r>
            <a:r>
              <a:rPr lang="en-US" altLang="zh-CN" sz="2000" b="0" dirty="0">
                <a:ea typeface="宋体" panose="02010600030101010101" pitchFamily="2" charset="-122"/>
              </a:rPr>
              <a:t>8</a:t>
            </a:r>
            <a:r>
              <a:rPr lang="zh-CN" altLang="en-US" sz="2000" b="0" dirty="0">
                <a:ea typeface="宋体" panose="02010600030101010101" pitchFamily="2" charset="-122"/>
              </a:rPr>
              <a:t>英寸，像素为</a:t>
            </a:r>
            <a:r>
              <a:rPr lang="en-US" altLang="zh-CN" sz="2000" b="0" dirty="0">
                <a:ea typeface="宋体" panose="02010600030101010101" pitchFamily="2" charset="-122"/>
              </a:rPr>
              <a:t>80/</a:t>
            </a:r>
            <a:r>
              <a:rPr lang="zh-CN" altLang="en-US" sz="2000" b="0" dirty="0">
                <a:ea typeface="宋体" panose="02010600030101010101" pitchFamily="2" charset="-122"/>
              </a:rPr>
              <a:t>英寸，如图所示。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FCE22AA-698D-8705-7A22-CBBEFB1CF873}"/>
              </a:ext>
            </a:extLst>
          </p:cNvPr>
          <p:cNvSpPr txBox="1"/>
          <p:nvPr/>
        </p:nvSpPr>
        <p:spPr>
          <a:xfrm>
            <a:off x="30890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用水平方向柱状图显示累积得分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BB64F90-D5AE-30E5-5E22-0AE195CB04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09983" y="3642383"/>
            <a:ext cx="7512945" cy="20608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89186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82423" y="2857723"/>
            <a:ext cx="5102112" cy="2342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vscore_c</a:t>
            </a:r>
            <a:r>
              <a:rPr lang="zh-CN" altLang="en-US" sz="2000" b="0" dirty="0">
                <a:ea typeface="宋体" panose="02010600030101010101" pitchFamily="2" charset="-122"/>
              </a:rPr>
              <a:t>记录各队第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局得分，用数组变量</a:t>
            </a:r>
            <a:r>
              <a:rPr lang="en-US" altLang="zh-CN" sz="2000" b="0" dirty="0" err="1">
                <a:ea typeface="宋体" panose="02010600030101010101" pitchFamily="2" charset="-122"/>
              </a:rPr>
              <a:t>vscore_b</a:t>
            </a:r>
            <a:r>
              <a:rPr lang="zh-CN" altLang="en-US" sz="2000" b="0" dirty="0">
                <a:ea typeface="宋体" panose="02010600030101010101" pitchFamily="2" charset="-122"/>
              </a:rPr>
              <a:t>记录各队第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局得分，用数组变量</a:t>
            </a:r>
            <a:r>
              <a:rPr lang="en-US" altLang="zh-CN" sz="2000" b="0" dirty="0">
                <a:ea typeface="宋体" panose="02010600030101010101" pitchFamily="2" charset="-122"/>
              </a:rPr>
              <a:t>skills</a:t>
            </a:r>
            <a:r>
              <a:rPr lang="zh-CN" altLang="en-US" sz="2000" b="0" dirty="0">
                <a:ea typeface="宋体" panose="02010600030101010101" pitchFamily="2" charset="-122"/>
              </a:rPr>
              <a:t>记录各队名称设置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轴各行图表的标注，如图所示。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4933BE8-7574-F622-C485-2BE49D9DB64E}"/>
              </a:ext>
            </a:extLst>
          </p:cNvPr>
          <p:cNvSpPr txBox="1"/>
          <p:nvPr/>
        </p:nvSpPr>
        <p:spPr>
          <a:xfrm>
            <a:off x="30890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用水平方向柱状图显示累积得分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8C832D9-90DC-F62B-D26B-0305ED910E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51053" y="1841985"/>
            <a:ext cx="3559088" cy="3740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8615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830286" y="1573280"/>
            <a:ext cx="8327709" cy="85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）认识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Matplotlib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模块。</a:t>
            </a:r>
          </a:p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）认识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Matplotlib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模块中常用函数的功能，以及参数表达的含义。</a:t>
            </a:r>
          </a:p>
        </p:txBody>
      </p:sp>
      <p:sp>
        <p:nvSpPr>
          <p:cNvPr id="2" name="矩形: 圆角 1"/>
          <p:cNvSpPr/>
          <p:nvPr/>
        </p:nvSpPr>
        <p:spPr>
          <a:xfrm>
            <a:off x="914400" y="1497913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知识目标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30286" y="3116045"/>
            <a:ext cx="8327709" cy="85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）能根据需要使用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Matplotlib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模块库中的函数进行数据分。</a:t>
            </a:r>
          </a:p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）能够根据正确安装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Matplotlib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模块库。</a:t>
            </a:r>
          </a:p>
        </p:txBody>
      </p:sp>
      <p:sp>
        <p:nvSpPr>
          <p:cNvPr id="4" name="矩形: 圆角 3"/>
          <p:cNvSpPr/>
          <p:nvPr/>
        </p:nvSpPr>
        <p:spPr>
          <a:xfrm>
            <a:off x="914400" y="3116045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能力目标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40631" y="4678342"/>
            <a:ext cx="8811818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）能使用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进行简单的数据分析。</a:t>
            </a:r>
          </a:p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）激发学生学习大数据知识的兴趣。</a:t>
            </a:r>
          </a:p>
        </p:txBody>
      </p:sp>
      <p:sp>
        <p:nvSpPr>
          <p:cNvPr id="7" name="矩形: 圆角 6"/>
          <p:cNvSpPr/>
          <p:nvPr/>
        </p:nvSpPr>
        <p:spPr>
          <a:xfrm>
            <a:off x="914400" y="4651348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素质目标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135086" y="2780237"/>
            <a:ext cx="802290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135086" y="4289723"/>
            <a:ext cx="802290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教学目标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70" y="2002241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文件继续输入程序代码，实现功能：设置图的标题为“各队得分”，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轴标签为“各队”，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轴标签为“得分”，字体设为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，并显示标签，如图所示。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FCE22AA-698D-8705-7A22-CBBEFB1CF873}"/>
              </a:ext>
            </a:extLst>
          </p:cNvPr>
          <p:cNvSpPr txBox="1"/>
          <p:nvPr/>
        </p:nvSpPr>
        <p:spPr>
          <a:xfrm>
            <a:off x="30890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用水平方向柱状图显示累积得分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2E99356-E661-FEDF-A72E-FC26961B7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01834" y="3287899"/>
            <a:ext cx="5271135" cy="1526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43223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70" y="2002241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文件继续输入程序代码，实现功能：在柱形图上显示数值，设置数值显示在柱形上，如图所示。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FCE22AA-698D-8705-7A22-CBBEFB1CF873}"/>
              </a:ext>
            </a:extLst>
          </p:cNvPr>
          <p:cNvSpPr txBox="1"/>
          <p:nvPr/>
        </p:nvSpPr>
        <p:spPr>
          <a:xfrm>
            <a:off x="30890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用水平方向柱状图显示累积得分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CA5C3CB-1AE1-D9B8-7A2A-04276C8328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93157" y="2959491"/>
            <a:ext cx="5023485" cy="3559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52832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控制柱状图颜色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任务八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58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850598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控制柱状图颜色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525917" y="1715360"/>
            <a:ext cx="937146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）用不同颜色的柱形图显示四组的得分。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）自行定义各组柱形图的颜色，如图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5-8-1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所示。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3ACD171-E444-3565-A5B5-939AE48BC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50" y="2869617"/>
            <a:ext cx="5092700" cy="3479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86712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02849" y="1787831"/>
            <a:ext cx="10186302" cy="2342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模块的 </a:t>
            </a:r>
            <a:r>
              <a:rPr lang="en-US" altLang="zh-CN" sz="2000" b="0" dirty="0" err="1">
                <a:ea typeface="宋体" panose="02010600030101010101" pitchFamily="2" charset="-122"/>
              </a:rPr>
              <a:t>pyplot</a:t>
            </a:r>
            <a:r>
              <a:rPr lang="zh-CN" altLang="en-US" sz="2000" b="0" dirty="0">
                <a:ea typeface="宋体" panose="02010600030101010101" pitchFamily="2" charset="-122"/>
              </a:rPr>
              <a:t>命名别名为</a:t>
            </a:r>
            <a:r>
              <a:rPr lang="en-US" altLang="zh-CN" sz="2000" b="0" dirty="0" err="1">
                <a:ea typeface="宋体" panose="02010600030101010101" pitchFamily="2" charset="-122"/>
              </a:rPr>
              <a:t>plt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numpy</a:t>
            </a:r>
            <a:r>
              <a:rPr lang="zh-CN" altLang="en-US" sz="2000" b="0" dirty="0">
                <a:ea typeface="宋体" panose="02010600030101010101" pitchFamily="2" charset="-122"/>
              </a:rPr>
              <a:t>命名别名</a:t>
            </a:r>
            <a:r>
              <a:rPr lang="en-US" altLang="zh-CN" sz="2000" b="0" dirty="0">
                <a:ea typeface="宋体" panose="02010600030101010101" pitchFamily="2" charset="-122"/>
              </a:rPr>
              <a:t>np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模块，用</a:t>
            </a:r>
            <a:r>
              <a:rPr lang="en-US" altLang="zh-CN" sz="2000" b="0" dirty="0">
                <a:ea typeface="宋体" panose="02010600030101010101" pitchFamily="2" charset="-122"/>
              </a:rPr>
              <a:t>font</a:t>
            </a:r>
            <a:r>
              <a:rPr lang="zh-CN" altLang="en-US" sz="2000" b="0" dirty="0">
                <a:ea typeface="宋体" panose="02010600030101010101" pitchFamily="2" charset="-122"/>
              </a:rPr>
              <a:t>变量设置字体，字体名称为“</a:t>
            </a:r>
            <a:r>
              <a:rPr lang="en-US" altLang="zh-CN" sz="2000" b="0" dirty="0" err="1">
                <a:ea typeface="宋体" panose="02010600030101010101" pitchFamily="2" charset="-122"/>
              </a:rPr>
              <a:t>MicroSoft</a:t>
            </a:r>
            <a:r>
              <a:rPr lang="en-US" altLang="zh-CN" sz="2000" b="0" dirty="0">
                <a:ea typeface="宋体" panose="02010600030101010101" pitchFamily="2" charset="-122"/>
              </a:rPr>
              <a:t> </a:t>
            </a:r>
            <a:r>
              <a:rPr lang="en-US" altLang="zh-CN" sz="2000" b="0" dirty="0" err="1">
                <a:ea typeface="宋体" panose="02010600030101010101" pitchFamily="2" charset="-122"/>
              </a:rPr>
              <a:t>YaHei</a:t>
            </a:r>
            <a:r>
              <a:rPr lang="en-US" altLang="zh-CN" sz="2000" b="0" dirty="0">
                <a:ea typeface="宋体" panose="02010600030101010101" pitchFamily="2" charset="-122"/>
              </a:rPr>
              <a:t>”</a:t>
            </a:r>
            <a:r>
              <a:rPr lang="zh-CN" altLang="en-US" sz="2000" b="0" dirty="0">
                <a:ea typeface="宋体" panose="02010600030101010101" pitchFamily="2" charset="-122"/>
              </a:rPr>
              <a:t>，字体设为</a:t>
            </a:r>
            <a:r>
              <a:rPr lang="en-US" altLang="zh-CN" sz="2000" b="0" dirty="0">
                <a:ea typeface="宋体" panose="02010600030101010101" pitchFamily="2" charset="-122"/>
              </a:rPr>
              <a:t>bold</a:t>
            </a:r>
            <a:r>
              <a:rPr lang="zh-CN" altLang="en-US" sz="2000" b="0" dirty="0">
                <a:ea typeface="宋体" panose="02010600030101010101" pitchFamily="2" charset="-122"/>
              </a:rPr>
              <a:t>实现粗体字效果，字号设置为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，用</a:t>
            </a:r>
            <a:r>
              <a:rPr lang="en-US" altLang="zh-CN" sz="2000" b="0" dirty="0" err="1">
                <a:ea typeface="宋体" panose="02010600030101010101" pitchFamily="2" charset="-122"/>
              </a:rPr>
              <a:t>matplotlib.rc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函数把所设置的字体应用到图表中，如图所示。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E99C8A0-1D8A-0064-D5F7-7EAF94844ADB}"/>
              </a:ext>
            </a:extLst>
          </p:cNvPr>
          <p:cNvSpPr txBox="1"/>
          <p:nvPr/>
        </p:nvSpPr>
        <p:spPr>
          <a:xfrm>
            <a:off x="-850598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控制柱状图颜色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65C6F27-C019-E773-A26E-3AFA1DC6F9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18064" y="4130075"/>
            <a:ext cx="4638675" cy="2466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0981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71343" y="2002241"/>
            <a:ext cx="10382224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数组变量存储组名称，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数组变量存储各组得分，设置图表的画布大小宽度为</a:t>
            </a:r>
            <a:r>
              <a:rPr lang="en-US" altLang="zh-CN" sz="2000" b="0" dirty="0">
                <a:ea typeface="宋体" panose="02010600030101010101" pitchFamily="2" charset="-122"/>
              </a:rPr>
              <a:t>10</a:t>
            </a:r>
            <a:r>
              <a:rPr lang="zh-CN" altLang="en-US" sz="2000" b="0" dirty="0">
                <a:ea typeface="宋体" panose="02010600030101010101" pitchFamily="2" charset="-122"/>
              </a:rPr>
              <a:t>磅，高度为</a:t>
            </a:r>
            <a:r>
              <a:rPr lang="en-US" altLang="zh-CN" sz="2000" b="0" dirty="0">
                <a:ea typeface="宋体" panose="02010600030101010101" pitchFamily="2" charset="-122"/>
              </a:rPr>
              <a:t>8</a:t>
            </a:r>
            <a:r>
              <a:rPr lang="zh-CN" altLang="en-US" sz="2000" b="0" dirty="0">
                <a:ea typeface="宋体" panose="02010600030101010101" pitchFamily="2" charset="-122"/>
              </a:rPr>
              <a:t>磅，用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数组变量和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数组变量的值绘柱形图图表，柱形图的颜色为</a:t>
            </a:r>
            <a:r>
              <a:rPr lang="en-US" altLang="zh-CN" sz="2000" b="0" dirty="0">
                <a:ea typeface="宋体" panose="02010600030101010101" pitchFamily="2" charset="-122"/>
              </a:rPr>
              <a:t>color</a:t>
            </a:r>
            <a:r>
              <a:rPr lang="zh-CN" altLang="en-US" sz="2000" b="0" dirty="0">
                <a:ea typeface="宋体" panose="02010600030101010101" pitchFamily="2" charset="-122"/>
              </a:rPr>
              <a:t>数组变量存储，如图所示。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4DA3CD3-E447-65F1-F54C-A936E8615DD6}"/>
              </a:ext>
            </a:extLst>
          </p:cNvPr>
          <p:cNvSpPr txBox="1"/>
          <p:nvPr/>
        </p:nvSpPr>
        <p:spPr>
          <a:xfrm>
            <a:off x="-850598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控制柱状图颜色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3C8F891-0BE8-8C9A-369F-79037FF276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66543" y="3786242"/>
            <a:ext cx="7056330" cy="1751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15894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用网格折线图记录每月最高温度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任务九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56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71191" y="39486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用网格折线图记录每月最高温度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610759" y="1814264"/>
            <a:ext cx="9371468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）现有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个月中各月最高温度的数值。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）请用网格折线图记录每月最高温度。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）网格只绘制纵向网格，如图所示。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D4BB27E-0405-161B-6B1D-4BBF6304E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194" y="3342017"/>
            <a:ext cx="5271770" cy="30029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73924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29559" y="1517063"/>
            <a:ext cx="10030460" cy="2342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模块，导入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numpy</a:t>
            </a:r>
            <a:r>
              <a:rPr lang="zh-CN" altLang="en-US" sz="2000" b="0" dirty="0">
                <a:ea typeface="宋体" panose="02010600030101010101" pitchFamily="2" charset="-122"/>
              </a:rPr>
              <a:t>命名别名</a:t>
            </a:r>
            <a:r>
              <a:rPr lang="en-US" altLang="zh-CN" sz="2000" b="0" dirty="0">
                <a:ea typeface="宋体" panose="02010600030101010101" pitchFamily="2" charset="-122"/>
              </a:rPr>
              <a:t>np</a:t>
            </a:r>
            <a:r>
              <a:rPr lang="zh-CN" altLang="en-US" sz="2000" b="0" dirty="0">
                <a:ea typeface="宋体" panose="02010600030101010101" pitchFamily="2" charset="-122"/>
              </a:rPr>
              <a:t>，用</a:t>
            </a:r>
            <a:r>
              <a:rPr lang="en-US" altLang="zh-CN" sz="2000" b="0" dirty="0">
                <a:ea typeface="宋体" panose="02010600030101010101" pitchFamily="2" charset="-122"/>
              </a:rPr>
              <a:t>font</a:t>
            </a:r>
            <a:r>
              <a:rPr lang="zh-CN" altLang="en-US" sz="2000" b="0" dirty="0">
                <a:ea typeface="宋体" panose="02010600030101010101" pitchFamily="2" charset="-122"/>
              </a:rPr>
              <a:t>变量设置字体，字体名称为“</a:t>
            </a:r>
            <a:r>
              <a:rPr lang="en-US" altLang="zh-CN" sz="2000" b="0" dirty="0" err="1">
                <a:ea typeface="宋体" panose="02010600030101010101" pitchFamily="2" charset="-122"/>
              </a:rPr>
              <a:t>MicroSoft</a:t>
            </a:r>
            <a:r>
              <a:rPr lang="en-US" altLang="zh-CN" sz="2000" b="0" dirty="0">
                <a:ea typeface="宋体" panose="02010600030101010101" pitchFamily="2" charset="-122"/>
              </a:rPr>
              <a:t> </a:t>
            </a:r>
            <a:r>
              <a:rPr lang="en-US" altLang="zh-CN" sz="2000" b="0" dirty="0" err="1">
                <a:ea typeface="宋体" panose="02010600030101010101" pitchFamily="2" charset="-122"/>
              </a:rPr>
              <a:t>YaHei</a:t>
            </a:r>
            <a:r>
              <a:rPr lang="en-US" altLang="zh-CN" sz="2000" b="0" dirty="0">
                <a:ea typeface="宋体" panose="02010600030101010101" pitchFamily="2" charset="-122"/>
              </a:rPr>
              <a:t>”</a:t>
            </a:r>
            <a:r>
              <a:rPr lang="zh-CN" altLang="en-US" sz="2000" b="0" dirty="0">
                <a:ea typeface="宋体" panose="02010600030101010101" pitchFamily="2" charset="-122"/>
              </a:rPr>
              <a:t>，字体设为</a:t>
            </a:r>
            <a:r>
              <a:rPr lang="en-US" altLang="zh-CN" sz="2000" b="0" dirty="0">
                <a:ea typeface="宋体" panose="02010600030101010101" pitchFamily="2" charset="-122"/>
              </a:rPr>
              <a:t>bold</a:t>
            </a:r>
            <a:r>
              <a:rPr lang="zh-CN" altLang="en-US" sz="2000" b="0" dirty="0">
                <a:ea typeface="宋体" panose="02010600030101010101" pitchFamily="2" charset="-122"/>
              </a:rPr>
              <a:t>实现粗体字效果，字号设置为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，用</a:t>
            </a:r>
            <a:r>
              <a:rPr lang="en-US" altLang="zh-CN" sz="2000" b="0" dirty="0" err="1">
                <a:ea typeface="宋体" panose="02010600030101010101" pitchFamily="2" charset="-122"/>
              </a:rPr>
              <a:t>matplotlib.rc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函数把所设置的字体应用到图表中，设置图表的画布大小宽度为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磅，高度为</a:t>
            </a:r>
            <a:r>
              <a:rPr lang="en-US" altLang="zh-CN" sz="2000" b="0" dirty="0"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ea typeface="宋体" panose="02010600030101010101" pitchFamily="2" charset="-122"/>
              </a:rPr>
              <a:t>磅，如图所示。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DE30EDC-C70C-5FE6-C860-EB8781129642}"/>
              </a:ext>
            </a:extLst>
          </p:cNvPr>
          <p:cNvSpPr txBox="1"/>
          <p:nvPr/>
        </p:nvSpPr>
        <p:spPr>
          <a:xfrm>
            <a:off x="271191" y="39486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用网格折线图记录每月最高温度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4C893B6-1906-5198-051C-9DC2C75F23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5426" y="3875802"/>
            <a:ext cx="5038725" cy="2771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3297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69" y="2010085"/>
            <a:ext cx="10382224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数组变量值表示第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至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月份，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数组变量值表示相应月份的最高温度，图表标题为“一年各月份最高温度对比图”，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轴标题为“月份”，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轴标题为“最高温度”，如图所示。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514C4A9-0D52-F139-DA08-7358A01B498A}"/>
              </a:ext>
            </a:extLst>
          </p:cNvPr>
          <p:cNvSpPr txBox="1"/>
          <p:nvPr/>
        </p:nvSpPr>
        <p:spPr>
          <a:xfrm>
            <a:off x="271191" y="39486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用网格折线图记录每月最高温度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678C240-02CD-4BED-3A5C-4E117A43D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30988" y="3922022"/>
            <a:ext cx="5272405" cy="1396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252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31413" y="3481681"/>
            <a:ext cx="649321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绘制七天天气温度折线图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任务一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10706" y="2339946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文件继续输入程序代码，实现功能：用</a:t>
            </a:r>
            <a:r>
              <a:rPr lang="en-US" altLang="zh-CN" sz="2000" b="0" dirty="0" err="1">
                <a:ea typeface="宋体" panose="02010600030101010101" pitchFamily="2" charset="-122"/>
              </a:rPr>
              <a:t>plt.grid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函数绘制网格并显示数据，如图所示。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3935645-B2EB-19F5-D767-54DA719477FE}"/>
              </a:ext>
            </a:extLst>
          </p:cNvPr>
          <p:cNvSpPr txBox="1"/>
          <p:nvPr/>
        </p:nvSpPr>
        <p:spPr>
          <a:xfrm>
            <a:off x="271191" y="39486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用网格折线图记录每月最高温度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BFB269D-33CC-7BC9-D385-43ABF27F5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85428" y="3774178"/>
            <a:ext cx="6621144" cy="2139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58978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数据分布图示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任务十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34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1133638" y="3195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数据分布图示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514684" y="2282106"/>
            <a:ext cx="937146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）用分布图显示数据。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）数据随机产生。</a:t>
            </a:r>
          </a:p>
        </p:txBody>
      </p:sp>
    </p:spTree>
    <p:extLst>
      <p:ext uri="{BB962C8B-B14F-4D97-AF65-F5344CB8AC3E}">
        <p14:creationId xmlns:p14="http://schemas.microsoft.com/office/powerpoint/2010/main" val="33489553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46758" y="1517063"/>
            <a:ext cx="10030460" cy="2342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numpy</a:t>
            </a:r>
            <a:r>
              <a:rPr lang="zh-CN" altLang="en-US" sz="2000" b="0" dirty="0">
                <a:ea typeface="宋体" panose="02010600030101010101" pitchFamily="2" charset="-122"/>
              </a:rPr>
              <a:t>命名别名</a:t>
            </a:r>
            <a:r>
              <a:rPr lang="en-US" altLang="zh-CN" sz="2000" b="0" dirty="0">
                <a:ea typeface="宋体" panose="02010600030101010101" pitchFamily="2" charset="-122"/>
              </a:rPr>
              <a:t>np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模块，用</a:t>
            </a:r>
            <a:r>
              <a:rPr lang="en-US" altLang="zh-CN" sz="2000" b="0" dirty="0">
                <a:ea typeface="宋体" panose="02010600030101010101" pitchFamily="2" charset="-122"/>
              </a:rPr>
              <a:t>font</a:t>
            </a:r>
            <a:r>
              <a:rPr lang="zh-CN" altLang="en-US" sz="2000" b="0" dirty="0">
                <a:ea typeface="宋体" panose="02010600030101010101" pitchFamily="2" charset="-122"/>
              </a:rPr>
              <a:t>变量设置字体，字体名称为“</a:t>
            </a:r>
            <a:r>
              <a:rPr lang="en-US" altLang="zh-CN" sz="2000" b="0" dirty="0" err="1">
                <a:ea typeface="宋体" panose="02010600030101010101" pitchFamily="2" charset="-122"/>
              </a:rPr>
              <a:t>MicroSoft</a:t>
            </a:r>
            <a:r>
              <a:rPr lang="en-US" altLang="zh-CN" sz="2000" b="0" dirty="0">
                <a:ea typeface="宋体" panose="02010600030101010101" pitchFamily="2" charset="-122"/>
              </a:rPr>
              <a:t> </a:t>
            </a:r>
            <a:r>
              <a:rPr lang="en-US" altLang="zh-CN" sz="2000" b="0" dirty="0" err="1">
                <a:ea typeface="宋体" panose="02010600030101010101" pitchFamily="2" charset="-122"/>
              </a:rPr>
              <a:t>YaHei</a:t>
            </a:r>
            <a:r>
              <a:rPr lang="en-US" altLang="zh-CN" sz="2000" b="0" dirty="0">
                <a:ea typeface="宋体" panose="02010600030101010101" pitchFamily="2" charset="-122"/>
              </a:rPr>
              <a:t>”</a:t>
            </a:r>
            <a:r>
              <a:rPr lang="zh-CN" altLang="en-US" sz="2000" b="0" dirty="0">
                <a:ea typeface="宋体" panose="02010600030101010101" pitchFamily="2" charset="-122"/>
              </a:rPr>
              <a:t>，字体设为</a:t>
            </a:r>
            <a:r>
              <a:rPr lang="en-US" altLang="zh-CN" sz="2000" b="0" dirty="0">
                <a:ea typeface="宋体" panose="02010600030101010101" pitchFamily="2" charset="-122"/>
              </a:rPr>
              <a:t>bold</a:t>
            </a:r>
            <a:r>
              <a:rPr lang="zh-CN" altLang="en-US" sz="2000" b="0" dirty="0">
                <a:ea typeface="宋体" panose="02010600030101010101" pitchFamily="2" charset="-122"/>
              </a:rPr>
              <a:t>实现粗体字效果，字号设置为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，用</a:t>
            </a:r>
            <a:r>
              <a:rPr lang="en-US" altLang="zh-CN" sz="2000" b="0" dirty="0" err="1">
                <a:ea typeface="宋体" panose="02010600030101010101" pitchFamily="2" charset="-122"/>
              </a:rPr>
              <a:t>matplotlib.rc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函数把所设置的字体应用到图表中，设置图表的画布大小宽度为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磅，高度为</a:t>
            </a:r>
            <a:r>
              <a:rPr lang="en-US" altLang="zh-CN" sz="2000" b="0" dirty="0"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ea typeface="宋体" panose="02010600030101010101" pitchFamily="2" charset="-122"/>
              </a:rPr>
              <a:t>磅，如图所示。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53E0DAC-EEBD-529E-2796-B93D421490F5}"/>
              </a:ext>
            </a:extLst>
          </p:cNvPr>
          <p:cNvSpPr txBox="1"/>
          <p:nvPr/>
        </p:nvSpPr>
        <p:spPr>
          <a:xfrm>
            <a:off x="-1133638" y="3195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数据分布图示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9B459BF-5C3D-0506-6648-80FB96D545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51769" y="3894657"/>
            <a:ext cx="5038725" cy="2771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20418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36805" y="1994406"/>
            <a:ext cx="991839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文件继续输入程序代码，实现功能：随机产生</a:t>
            </a:r>
            <a:r>
              <a:rPr lang="en-US" altLang="zh-CN" sz="2000" b="0" dirty="0">
                <a:ea typeface="宋体" panose="02010600030101010101" pitchFamily="2" charset="-122"/>
              </a:rPr>
              <a:t>23</a:t>
            </a:r>
            <a:r>
              <a:rPr lang="zh-CN" altLang="en-US" sz="2000" b="0" dirty="0">
                <a:ea typeface="宋体" panose="02010600030101010101" pitchFamily="2" charset="-122"/>
              </a:rPr>
              <a:t>个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轴坐标值，</a:t>
            </a:r>
            <a:r>
              <a:rPr lang="en-US" altLang="zh-CN" sz="2000" b="0" dirty="0">
                <a:ea typeface="宋体" panose="02010600030101010101" pitchFamily="2" charset="-122"/>
              </a:rPr>
              <a:t>23</a:t>
            </a:r>
            <a:r>
              <a:rPr lang="zh-CN" altLang="en-US" sz="2000" b="0" dirty="0">
                <a:ea typeface="宋体" panose="02010600030101010101" pitchFamily="2" charset="-122"/>
              </a:rPr>
              <a:t>个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轴坐标值，用</a:t>
            </a:r>
            <a:r>
              <a:rPr lang="en-US" altLang="zh-CN" sz="2000" b="0" dirty="0">
                <a:ea typeface="宋体" panose="02010600030101010101" pitchFamily="2" charset="-122"/>
              </a:rPr>
              <a:t>23</a:t>
            </a:r>
            <a:r>
              <a:rPr lang="zh-CN" altLang="en-US" sz="2000" b="0" dirty="0">
                <a:ea typeface="宋体" panose="02010600030101010101" pitchFamily="2" charset="-122"/>
              </a:rPr>
              <a:t>对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值和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值绘制</a:t>
            </a:r>
            <a:r>
              <a:rPr lang="en-US" altLang="zh-CN" sz="2000" b="0" dirty="0">
                <a:ea typeface="宋体" panose="02010600030101010101" pitchFamily="2" charset="-122"/>
              </a:rPr>
              <a:t>23</a:t>
            </a:r>
            <a:r>
              <a:rPr lang="zh-CN" altLang="en-US" sz="2000" b="0" dirty="0">
                <a:ea typeface="宋体" panose="02010600030101010101" pitchFamily="2" charset="-122"/>
              </a:rPr>
              <a:t>个点，如图所示。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82D4497-C611-D0C4-B057-9DDA4FE9569F}"/>
              </a:ext>
            </a:extLst>
          </p:cNvPr>
          <p:cNvSpPr txBox="1"/>
          <p:nvPr/>
        </p:nvSpPr>
        <p:spPr>
          <a:xfrm>
            <a:off x="-1133638" y="3195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数据分布图示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9E7576F-FCE7-A2F3-F871-457C2297F7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63176" y="3306452"/>
            <a:ext cx="5273040" cy="2301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87488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43874" y="1806081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）运行程序，从图中</a:t>
            </a:r>
            <a:r>
              <a:rPr lang="en-US" altLang="zh-CN" sz="2000" b="0" dirty="0"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ea typeface="宋体" panose="02010600030101010101" pitchFamily="2" charset="-122"/>
              </a:rPr>
              <a:t>轴方向观察有时会比较直观地观察到数据在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至</a:t>
            </a:r>
            <a:r>
              <a:rPr lang="en-US" altLang="zh-CN" sz="2000" b="0" dirty="0">
                <a:ea typeface="宋体" panose="02010600030101010101" pitchFamily="2" charset="-122"/>
              </a:rPr>
              <a:t>30</a:t>
            </a:r>
            <a:r>
              <a:rPr lang="zh-CN" altLang="en-US" sz="2000" b="0" dirty="0">
                <a:ea typeface="宋体" panose="02010600030101010101" pitchFamily="2" charset="-122"/>
              </a:rPr>
              <a:t>之间的分布情况，如图所示。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36345D0-2D20-2D03-6B6B-D58519769403}"/>
              </a:ext>
            </a:extLst>
          </p:cNvPr>
          <p:cNvSpPr txBox="1"/>
          <p:nvPr/>
        </p:nvSpPr>
        <p:spPr>
          <a:xfrm>
            <a:off x="-1133638" y="3195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数据分布图示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82C67EF-5032-A1FD-BAD3-0227BDD95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115" y="2763331"/>
            <a:ext cx="5271770" cy="30029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31271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13614" y="2221162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用饼形图显示数据百分比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任务十一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14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238092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用饼形图显示数据百分比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493910" y="2053071"/>
            <a:ext cx="937146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）现有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20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27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等数表示所占百份比例。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）用饼形图表示各数所占百分比，最小数偏离中心显示，如图所示。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DAC68A5-7148-AEBB-1B8E-AE775E8E4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734" y="3130876"/>
            <a:ext cx="4117110" cy="3428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627881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70" y="1506589"/>
            <a:ext cx="10030460" cy="2342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numpy</a:t>
            </a:r>
            <a:r>
              <a:rPr lang="zh-CN" altLang="en-US" sz="2000" b="0" dirty="0">
                <a:ea typeface="宋体" panose="02010600030101010101" pitchFamily="2" charset="-122"/>
              </a:rPr>
              <a:t>命名别名</a:t>
            </a:r>
            <a:r>
              <a:rPr lang="en-US" altLang="zh-CN" sz="2000" b="0" dirty="0">
                <a:ea typeface="宋体" panose="02010600030101010101" pitchFamily="2" charset="-122"/>
              </a:rPr>
              <a:t>np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ea typeface="宋体" panose="02010600030101010101" pitchFamily="2" charset="-122"/>
              </a:rPr>
              <a:t>模块，用</a:t>
            </a:r>
            <a:r>
              <a:rPr lang="en-US" altLang="zh-CN" sz="2000" b="0" dirty="0">
                <a:ea typeface="宋体" panose="02010600030101010101" pitchFamily="2" charset="-122"/>
              </a:rPr>
              <a:t>font</a:t>
            </a:r>
            <a:r>
              <a:rPr lang="zh-CN" altLang="en-US" sz="2000" b="0" dirty="0">
                <a:ea typeface="宋体" panose="02010600030101010101" pitchFamily="2" charset="-122"/>
              </a:rPr>
              <a:t>变量设置字体，字体名称为“</a:t>
            </a:r>
            <a:r>
              <a:rPr lang="en-US" altLang="zh-CN" sz="2000" b="0" dirty="0" err="1">
                <a:ea typeface="宋体" panose="02010600030101010101" pitchFamily="2" charset="-122"/>
              </a:rPr>
              <a:t>MicroSoft</a:t>
            </a:r>
            <a:r>
              <a:rPr lang="en-US" altLang="zh-CN" sz="2000" b="0" dirty="0">
                <a:ea typeface="宋体" panose="02010600030101010101" pitchFamily="2" charset="-122"/>
              </a:rPr>
              <a:t> </a:t>
            </a:r>
            <a:r>
              <a:rPr lang="en-US" altLang="zh-CN" sz="2000" b="0" dirty="0" err="1">
                <a:ea typeface="宋体" panose="02010600030101010101" pitchFamily="2" charset="-122"/>
              </a:rPr>
              <a:t>YaHei</a:t>
            </a:r>
            <a:r>
              <a:rPr lang="en-US" altLang="zh-CN" sz="2000" b="0" dirty="0">
                <a:ea typeface="宋体" panose="02010600030101010101" pitchFamily="2" charset="-122"/>
              </a:rPr>
              <a:t>”</a:t>
            </a:r>
            <a:r>
              <a:rPr lang="zh-CN" altLang="en-US" sz="2000" b="0" dirty="0">
                <a:ea typeface="宋体" panose="02010600030101010101" pitchFamily="2" charset="-122"/>
              </a:rPr>
              <a:t>，字体设为</a:t>
            </a:r>
            <a:r>
              <a:rPr lang="en-US" altLang="zh-CN" sz="2000" b="0" dirty="0">
                <a:ea typeface="宋体" panose="02010600030101010101" pitchFamily="2" charset="-122"/>
              </a:rPr>
              <a:t>bold</a:t>
            </a:r>
            <a:r>
              <a:rPr lang="zh-CN" altLang="en-US" sz="2000" b="0" dirty="0">
                <a:ea typeface="宋体" panose="02010600030101010101" pitchFamily="2" charset="-122"/>
              </a:rPr>
              <a:t>实现粗体字效果，字号设置为</a:t>
            </a:r>
            <a:r>
              <a:rPr lang="en-US" altLang="zh-CN" sz="2000" b="0" dirty="0">
                <a:ea typeface="宋体" panose="02010600030101010101" pitchFamily="2" charset="-122"/>
              </a:rPr>
              <a:t>12</a:t>
            </a:r>
            <a:r>
              <a:rPr lang="zh-CN" altLang="en-US" sz="2000" b="0" dirty="0">
                <a:ea typeface="宋体" panose="02010600030101010101" pitchFamily="2" charset="-122"/>
              </a:rPr>
              <a:t>，用</a:t>
            </a:r>
            <a:r>
              <a:rPr lang="en-US" altLang="zh-CN" sz="2000" b="0" dirty="0" err="1">
                <a:ea typeface="宋体" panose="02010600030101010101" pitchFamily="2" charset="-122"/>
              </a:rPr>
              <a:t>matplotlib.rc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函数把所设置的字体应用到图表中，设置图表的画布大小宽度为</a:t>
            </a:r>
            <a:r>
              <a:rPr lang="en-US" altLang="zh-CN" sz="2000" b="0" dirty="0">
                <a:ea typeface="宋体" panose="02010600030101010101" pitchFamily="2" charset="-122"/>
              </a:rPr>
              <a:t>7</a:t>
            </a:r>
            <a:r>
              <a:rPr lang="zh-CN" altLang="en-US" sz="2000" b="0" dirty="0">
                <a:ea typeface="宋体" panose="02010600030101010101" pitchFamily="2" charset="-122"/>
              </a:rPr>
              <a:t>磅，高度为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磅，如图所示。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0736562-39BD-984D-328F-464FF8186D2A}"/>
              </a:ext>
            </a:extLst>
          </p:cNvPr>
          <p:cNvSpPr txBox="1"/>
          <p:nvPr/>
        </p:nvSpPr>
        <p:spPr>
          <a:xfrm>
            <a:off x="-238092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用饼形图显示数据百分比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7C21475-F1F8-DF8D-3264-62AB39376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51769" y="3848833"/>
            <a:ext cx="4895850" cy="2800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314466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71343" y="2051781"/>
            <a:ext cx="991839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文件继续输入程序代码，实现功能：从各元素中找出最小值，非最小值设置偏离中心值为</a:t>
            </a:r>
            <a:r>
              <a:rPr lang="en-US" altLang="zh-CN" sz="2000" b="0" dirty="0">
                <a:ea typeface="宋体" panose="02010600030101010101" pitchFamily="2" charset="-122"/>
              </a:rPr>
              <a:t>0</a:t>
            </a:r>
            <a:r>
              <a:rPr lang="zh-CN" altLang="en-US" sz="2000" b="0" dirty="0">
                <a:ea typeface="宋体" panose="02010600030101010101" pitchFamily="2" charset="-122"/>
              </a:rPr>
              <a:t>，最小值设置偏离中心值为</a:t>
            </a:r>
            <a:r>
              <a:rPr lang="en-US" altLang="zh-CN" sz="2000" b="0" dirty="0">
                <a:ea typeface="宋体" panose="02010600030101010101" pitchFamily="2" charset="-122"/>
              </a:rPr>
              <a:t>0.2</a:t>
            </a:r>
            <a:r>
              <a:rPr lang="zh-CN" altLang="en-US" sz="2000" b="0" dirty="0">
                <a:ea typeface="宋体" panose="02010600030101010101" pitchFamily="2" charset="-122"/>
              </a:rPr>
              <a:t>，如图所示。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022E185-DBA0-4076-D138-592FF3975395}"/>
              </a:ext>
            </a:extLst>
          </p:cNvPr>
          <p:cNvSpPr txBox="1"/>
          <p:nvPr/>
        </p:nvSpPr>
        <p:spPr>
          <a:xfrm>
            <a:off x="-238092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用饼形图显示数据百分比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342A56E-BCD8-F0A1-E919-155C84DFED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57002" y="3331155"/>
            <a:ext cx="4277995" cy="25927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7774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绘制七天天气温度折线图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276556" y="2517890"/>
            <a:ext cx="10069975" cy="1405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）现在七天的天气温度的变化数据，第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天到第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天的温度依次是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25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15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22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）请用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Matplotlib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绘制这七天的天气变化折线图。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70" y="2146049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文件继续输入程序代码，实现功能：根据数线变量</a:t>
            </a:r>
            <a:r>
              <a:rPr lang="en-US" altLang="zh-CN" sz="2000" b="0" dirty="0"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ea typeface="宋体" panose="02010600030101010101" pitchFamily="2" charset="-122"/>
              </a:rPr>
              <a:t>的值绘制饼形图，偏离中心值由</a:t>
            </a:r>
            <a:r>
              <a:rPr lang="en-US" altLang="zh-CN" sz="2000" b="0" dirty="0">
                <a:ea typeface="宋体" panose="02010600030101010101" pitchFamily="2" charset="-122"/>
              </a:rPr>
              <a:t>tup0</a:t>
            </a:r>
            <a:r>
              <a:rPr lang="zh-CN" altLang="en-US" sz="2000" b="0" dirty="0">
                <a:ea typeface="宋体" panose="02010600030101010101" pitchFamily="2" charset="-122"/>
              </a:rPr>
              <a:t>数组设置，显示数据时设置百分数格式显示，如图所示。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2FB1D90-F9C9-8B62-2434-A40501B47A29}"/>
              </a:ext>
            </a:extLst>
          </p:cNvPr>
          <p:cNvSpPr txBox="1"/>
          <p:nvPr/>
        </p:nvSpPr>
        <p:spPr>
          <a:xfrm>
            <a:off x="-238092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用饼形图显示数据百分比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3BDF82C-7EA4-9972-1194-7DDCAF71F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60811" y="3543749"/>
            <a:ext cx="6638021" cy="19159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36927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5767753" y="2334179"/>
            <a:ext cx="514643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latin typeface="+mj-ea"/>
                <a:ea typeface="+mj-ea"/>
                <a:cs typeface="+mn-ea"/>
                <a:sym typeface="+mn-lt"/>
              </a:rPr>
              <a:t>感谢聆听</a:t>
            </a:r>
          </a:p>
        </p:txBody>
      </p:sp>
      <p:sp>
        <p:nvSpPr>
          <p:cNvPr id="29" name="矩形: 圆角 28"/>
          <p:cNvSpPr/>
          <p:nvPr/>
        </p:nvSpPr>
        <p:spPr>
          <a:xfrm>
            <a:off x="5975233" y="3733450"/>
            <a:ext cx="4566842" cy="791308"/>
          </a:xfrm>
          <a:prstGeom prst="roundRect">
            <a:avLst>
              <a:gd name="adj" fmla="val 7027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>
            <a:outerShdw blurRad="330200" dist="63500" dir="2700000" sx="103000" sy="103000" algn="tl" rotWithShape="0">
              <a:srgbClr val="FFC000">
                <a:alpha val="11000"/>
              </a:srgbClr>
            </a:outerShdw>
          </a:effectLst>
        </p:spPr>
        <p:txBody>
          <a:bodyPr rtlCol="0" anchor="ctr"/>
          <a:lstStyle/>
          <a:p>
            <a:pPr lvl="0" algn="dist"/>
            <a:r>
              <a:rPr lang="en-US" altLang="zh-CN" sz="6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TNANKS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80994" y="1926479"/>
            <a:ext cx="9430012" cy="1421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pydata.py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Matplotlib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模块的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pyplot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函数，设置绘制曲线的各点坐标值，绘制曲线，如图所示。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4098CC7-718F-9604-6D3D-2C1BABD1DF11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绘制七天天气温度折线图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F573393-8FDE-A7E3-2F51-540D1118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31833" y="3509530"/>
            <a:ext cx="4437380" cy="2677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26889" y="1640106"/>
            <a:ext cx="9190355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）运行程序之后，会弹出曲线界面，如图所示。</a:t>
            </a:r>
            <a:endParaRPr lang="zh-CN" altLang="zh-CN" sz="20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23FFF21-E72A-8891-318C-86BB9451FEA2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绘制七天天气温度折线图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58C4007-E5C3-3021-C0B1-2F06F7C00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3444" y="2409562"/>
            <a:ext cx="4620646" cy="39441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绘制两地温度对比折线图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78932" y="2434924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任务二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a8f0abd8-51b4-4369-8d77-02ad4afe3bd4"/>
  <p:tag name="COMMONDATA" val="eyJoZGlkIjoiYjBhNjgzMThjZTFjMjQ3MjdmNTY1NDEzNzlkYmUzZjQ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微软雅黑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3184</Words>
  <Application>Microsoft Office PowerPoint</Application>
  <PresentationFormat>宽屏</PresentationFormat>
  <Paragraphs>210</Paragraphs>
  <Slides>61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61</vt:i4>
      </vt:variant>
    </vt:vector>
  </HeadingPairs>
  <TitlesOfParts>
    <vt:vector size="67" baseType="lpstr">
      <vt:lpstr>等线</vt:lpstr>
      <vt:lpstr>宋体</vt:lpstr>
      <vt:lpstr>微软雅黑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 mengru</dc:creator>
  <cp:lastModifiedBy>li yuting</cp:lastModifiedBy>
  <cp:revision>385</cp:revision>
  <dcterms:created xsi:type="dcterms:W3CDTF">2023-03-30T01:24:00Z</dcterms:created>
  <dcterms:modified xsi:type="dcterms:W3CDTF">2023-07-20T07:01:28Z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B211729BB7234449B50490372D49B40F_12</vt:lpwstr>
  </property>
  <property fmtid="{D5CDD505-2E9C-101B-9397-08002B2CF9AE}" pid="3" name="KSOProductBuildVer">
    <vt:lpwstr>2052-11.1.0.14036</vt:lpwstr>
  </property>
</Properties>
</file>