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9" r:id="rId2"/>
    <p:sldId id="260" r:id="rId3"/>
    <p:sldId id="271" r:id="rId4"/>
    <p:sldId id="267" r:id="rId5"/>
    <p:sldId id="269" r:id="rId6"/>
    <p:sldId id="265" r:id="rId7"/>
    <p:sldId id="272" r:id="rId8"/>
    <p:sldId id="277" r:id="rId9"/>
    <p:sldId id="290" r:id="rId10"/>
    <p:sldId id="291" r:id="rId11"/>
    <p:sldId id="293" r:id="rId12"/>
    <p:sldId id="292" r:id="rId13"/>
    <p:sldId id="281" r:id="rId14"/>
    <p:sldId id="304" r:id="rId15"/>
    <p:sldId id="295" r:id="rId16"/>
    <p:sldId id="342" r:id="rId17"/>
    <p:sldId id="282" r:id="rId18"/>
    <p:sldId id="305" r:id="rId19"/>
    <p:sldId id="296" r:id="rId20"/>
    <p:sldId id="345" r:id="rId21"/>
    <p:sldId id="283" r:id="rId22"/>
    <p:sldId id="306" r:id="rId23"/>
    <p:sldId id="383" r:id="rId24"/>
    <p:sldId id="385" r:id="rId25"/>
    <p:sldId id="284" r:id="rId26"/>
    <p:sldId id="307" r:id="rId27"/>
    <p:sldId id="298" r:id="rId28"/>
    <p:sldId id="407" r:id="rId29"/>
    <p:sldId id="408" r:id="rId30"/>
    <p:sldId id="285" r:id="rId31"/>
    <p:sldId id="308" r:id="rId32"/>
    <p:sldId id="299" r:id="rId33"/>
    <p:sldId id="412" r:id="rId34"/>
    <p:sldId id="413" r:id="rId35"/>
    <p:sldId id="286" r:id="rId36"/>
    <p:sldId id="309" r:id="rId37"/>
    <p:sldId id="300" r:id="rId38"/>
    <p:sldId id="415" r:id="rId39"/>
    <p:sldId id="263" r:id="rId40"/>
  </p:sldIdLst>
  <p:sldSz cx="12192000" cy="6858000"/>
  <p:notesSz cx="6858000" cy="9144000"/>
  <p:custDataLst>
    <p:tags r:id="rId4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BDB"/>
    <a:srgbClr val="00B0F0"/>
    <a:srgbClr val="203864"/>
    <a:srgbClr val="5BCFF1"/>
    <a:srgbClr val="0047D6"/>
    <a:srgbClr val="D67E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 userDrawn="1"/>
        </p:nvGrpSpPr>
        <p:grpSpPr>
          <a:xfrm>
            <a:off x="6230609" y="791989"/>
            <a:ext cx="8111390" cy="6119159"/>
            <a:chOff x="6230609" y="791989"/>
            <a:chExt cx="8111390" cy="6119159"/>
          </a:xfrm>
        </p:grpSpPr>
        <p:sp>
          <p:nvSpPr>
            <p:cNvPr id="24" name="矩形: 圆角 23"/>
            <p:cNvSpPr/>
            <p:nvPr/>
          </p:nvSpPr>
          <p:spPr>
            <a:xfrm rot="19504256">
              <a:off x="6230609" y="791989"/>
              <a:ext cx="8111390" cy="28355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5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: 圆角 24"/>
            <p:cNvSpPr/>
            <p:nvPr/>
          </p:nvSpPr>
          <p:spPr>
            <a:xfrm rot="19504256">
              <a:off x="11279294" y="5733389"/>
              <a:ext cx="2111374" cy="1177759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矩形: 圆角 25"/>
          <p:cNvSpPr/>
          <p:nvPr userDrawn="1"/>
        </p:nvSpPr>
        <p:spPr>
          <a:xfrm rot="19504256">
            <a:off x="-3001204" y="2138091"/>
            <a:ext cx="8237411" cy="459496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 userDrawn="1"/>
        </p:nvSpPr>
        <p:spPr>
          <a:xfrm>
            <a:off x="494899" y="1277947"/>
            <a:ext cx="4253703" cy="425370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 userDrawn="1"/>
        </p:nvGrpSpPr>
        <p:grpSpPr>
          <a:xfrm>
            <a:off x="519862" y="-1944"/>
            <a:ext cx="11736736" cy="6236748"/>
            <a:chOff x="519862" y="-1944"/>
            <a:chExt cx="11736736" cy="6236748"/>
          </a:xfrm>
        </p:grpSpPr>
        <p:grpSp>
          <p:nvGrpSpPr>
            <p:cNvPr id="29" name="组合 28"/>
            <p:cNvGrpSpPr/>
            <p:nvPr/>
          </p:nvGrpSpPr>
          <p:grpSpPr>
            <a:xfrm>
              <a:off x="3058782" y="5658897"/>
              <a:ext cx="1235428" cy="575907"/>
              <a:chOff x="3058782" y="5658897"/>
              <a:chExt cx="1235428" cy="575907"/>
            </a:xfrm>
          </p:grpSpPr>
          <p:sp>
            <p:nvSpPr>
              <p:cNvPr id="41" name="矩形: 圆角 40"/>
              <p:cNvSpPr/>
              <p:nvPr/>
            </p:nvSpPr>
            <p:spPr>
              <a:xfrm rot="19504256">
                <a:off x="3058782" y="6071784"/>
                <a:ext cx="1033096" cy="163020"/>
              </a:xfrm>
              <a:prstGeom prst="roundRect">
                <a:avLst>
                  <a:gd name="adj" fmla="val 50000"/>
                </a:avLst>
              </a:prstGeom>
              <a:solidFill>
                <a:srgbClr val="5BCFF1">
                  <a:alpha val="5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矩形: 圆角 41"/>
              <p:cNvSpPr/>
              <p:nvPr/>
            </p:nvSpPr>
            <p:spPr>
              <a:xfrm rot="19504256">
                <a:off x="4034984" y="5658897"/>
                <a:ext cx="259226" cy="163020"/>
              </a:xfrm>
              <a:prstGeom prst="roundRect">
                <a:avLst>
                  <a:gd name="adj" fmla="val 50000"/>
                </a:avLst>
              </a:prstGeom>
              <a:solidFill>
                <a:srgbClr val="5BCFF1">
                  <a:alpha val="5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7705829" y="575794"/>
              <a:ext cx="1568397" cy="672499"/>
              <a:chOff x="3025852" y="5457641"/>
              <a:chExt cx="1568397" cy="672499"/>
            </a:xfrm>
          </p:grpSpPr>
          <p:sp>
            <p:nvSpPr>
              <p:cNvPr id="39" name="矩形: 圆角 38"/>
              <p:cNvSpPr/>
              <p:nvPr/>
            </p:nvSpPr>
            <p:spPr>
              <a:xfrm rot="19504256">
                <a:off x="3025852" y="5967120"/>
                <a:ext cx="1398697" cy="1630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  <a:alpha val="5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矩形: 圆角 39"/>
              <p:cNvSpPr/>
              <p:nvPr/>
            </p:nvSpPr>
            <p:spPr>
              <a:xfrm rot="19504256">
                <a:off x="4335023" y="5457641"/>
                <a:ext cx="259226" cy="1630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  <a:alpha val="5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519862" y="469915"/>
              <a:ext cx="1568397" cy="672499"/>
              <a:chOff x="3025852" y="5457641"/>
              <a:chExt cx="1568397" cy="672499"/>
            </a:xfrm>
          </p:grpSpPr>
          <p:sp>
            <p:nvSpPr>
              <p:cNvPr id="37" name="矩形: 圆角 36"/>
              <p:cNvSpPr/>
              <p:nvPr/>
            </p:nvSpPr>
            <p:spPr>
              <a:xfrm rot="19504256">
                <a:off x="3025852" y="5967120"/>
                <a:ext cx="1398697" cy="163020"/>
              </a:xfrm>
              <a:prstGeom prst="roundRect">
                <a:avLst>
                  <a:gd name="adj" fmla="val 50000"/>
                </a:avLst>
              </a:prstGeom>
              <a:solidFill>
                <a:srgbClr val="5BCFF1">
                  <a:alpha val="5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: 圆角 37"/>
              <p:cNvSpPr/>
              <p:nvPr/>
            </p:nvSpPr>
            <p:spPr>
              <a:xfrm rot="19504256">
                <a:off x="4335023" y="5457641"/>
                <a:ext cx="259226" cy="163020"/>
              </a:xfrm>
              <a:prstGeom prst="roundRect">
                <a:avLst>
                  <a:gd name="adj" fmla="val 50000"/>
                </a:avLst>
              </a:prstGeom>
              <a:solidFill>
                <a:srgbClr val="5BCFF1">
                  <a:alpha val="5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2" name="平行四边形 31"/>
            <p:cNvSpPr/>
            <p:nvPr/>
          </p:nvSpPr>
          <p:spPr>
            <a:xfrm rot="8849703">
              <a:off x="10735875" y="-1944"/>
              <a:ext cx="1520723" cy="202895"/>
            </a:xfrm>
            <a:prstGeom prst="parallelogram">
              <a:avLst/>
            </a:prstGeom>
            <a:solidFill>
              <a:srgbClr val="005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平行四边形 32"/>
            <p:cNvSpPr/>
            <p:nvPr/>
          </p:nvSpPr>
          <p:spPr>
            <a:xfrm rot="8849703">
              <a:off x="7650043" y="290449"/>
              <a:ext cx="2238831" cy="101562"/>
            </a:xfrm>
            <a:prstGeom prst="parallelogram">
              <a:avLst/>
            </a:prstGeom>
            <a:solidFill>
              <a:srgbClr val="005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10407877" y="987204"/>
              <a:ext cx="828250" cy="434846"/>
              <a:chOff x="3099249" y="5928580"/>
              <a:chExt cx="828250" cy="434846"/>
            </a:xfrm>
          </p:grpSpPr>
          <p:sp>
            <p:nvSpPr>
              <p:cNvPr id="35" name="矩形: 圆角 34"/>
              <p:cNvSpPr/>
              <p:nvPr/>
            </p:nvSpPr>
            <p:spPr>
              <a:xfrm rot="19504256">
                <a:off x="3099249" y="6200406"/>
                <a:ext cx="583812" cy="163020"/>
              </a:xfrm>
              <a:prstGeom prst="roundRect">
                <a:avLst>
                  <a:gd name="adj" fmla="val 50000"/>
                </a:avLst>
              </a:prstGeom>
              <a:solidFill>
                <a:srgbClr val="5BCFF1">
                  <a:alpha val="5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矩形: 圆角 35"/>
              <p:cNvSpPr/>
              <p:nvPr/>
            </p:nvSpPr>
            <p:spPr>
              <a:xfrm rot="19504256">
                <a:off x="3668273" y="5928580"/>
                <a:ext cx="259226" cy="163020"/>
              </a:xfrm>
              <a:prstGeom prst="roundRect">
                <a:avLst>
                  <a:gd name="adj" fmla="val 50000"/>
                </a:avLst>
              </a:prstGeom>
              <a:solidFill>
                <a:srgbClr val="5BCFF1">
                  <a:alpha val="5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43" name="图片 4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839" y="1277947"/>
            <a:ext cx="3936763" cy="395707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: 圆角 48"/>
          <p:cNvSpPr/>
          <p:nvPr userDrawn="1"/>
        </p:nvSpPr>
        <p:spPr>
          <a:xfrm>
            <a:off x="1524000" y="-1600200"/>
            <a:ext cx="2286000" cy="6248400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sp>
        <p:nvSpPr>
          <p:cNvPr id="50" name="椭圆 49"/>
          <p:cNvSpPr/>
          <p:nvPr userDrawn="1"/>
        </p:nvSpPr>
        <p:spPr>
          <a:xfrm>
            <a:off x="4066960" y="2252436"/>
            <a:ext cx="406400" cy="406400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j-ea"/>
              <a:ea typeface="+mj-ea"/>
            </a:endParaRPr>
          </a:p>
        </p:txBody>
      </p:sp>
      <p:sp>
        <p:nvSpPr>
          <p:cNvPr id="51" name="椭圆 50"/>
          <p:cNvSpPr/>
          <p:nvPr userDrawn="1"/>
        </p:nvSpPr>
        <p:spPr>
          <a:xfrm>
            <a:off x="657440" y="5130800"/>
            <a:ext cx="203200" cy="2032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j-ea"/>
              <a:ea typeface="+mj-ea"/>
            </a:endParaRPr>
          </a:p>
        </p:txBody>
      </p:sp>
      <p:sp>
        <p:nvSpPr>
          <p:cNvPr id="52" name="椭圆 51"/>
          <p:cNvSpPr/>
          <p:nvPr userDrawn="1"/>
        </p:nvSpPr>
        <p:spPr>
          <a:xfrm>
            <a:off x="1846402" y="1252793"/>
            <a:ext cx="406400" cy="4064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j-ea"/>
              <a:ea typeface="+mj-ea"/>
            </a:endParaRPr>
          </a:p>
        </p:txBody>
      </p:sp>
      <p:grpSp>
        <p:nvGrpSpPr>
          <p:cNvPr id="53" name="组合 52"/>
          <p:cNvGrpSpPr/>
          <p:nvPr userDrawn="1"/>
        </p:nvGrpSpPr>
        <p:grpSpPr>
          <a:xfrm>
            <a:off x="860640" y="2266950"/>
            <a:ext cx="3612720" cy="3612720"/>
            <a:chOff x="860640" y="2266950"/>
            <a:chExt cx="3612720" cy="3612720"/>
          </a:xfrm>
        </p:grpSpPr>
        <p:sp>
          <p:nvSpPr>
            <p:cNvPr id="54" name="椭圆 53"/>
            <p:cNvSpPr/>
            <p:nvPr/>
          </p:nvSpPr>
          <p:spPr>
            <a:xfrm>
              <a:off x="860640" y="2266950"/>
              <a:ext cx="3612720" cy="361272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latin typeface="+mj-ea"/>
                <a:ea typeface="+mj-ea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1352283" y="4223644"/>
              <a:ext cx="26294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100000">
                        <a:srgbClr val="0047D6"/>
                      </a:gs>
                      <a:gs pos="0">
                        <a:srgbClr val="00B0F0"/>
                      </a:gs>
                    </a:gsLst>
                    <a:path path="circle">
                      <a:fillToRect l="100000" t="100000"/>
                    </a:path>
                  </a:gradFill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rPr>
                <a:t>CONTENTS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1916350" y="3183334"/>
              <a:ext cx="1501300" cy="830997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800" b="1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100000">
                        <a:srgbClr val="0047D6"/>
                      </a:gs>
                      <a:gs pos="0">
                        <a:srgbClr val="00B0F0"/>
                      </a:gs>
                    </a:gsLst>
                    <a:path path="circle">
                      <a:fillToRect l="100000" t="100000"/>
                    </a:path>
                  </a:gradFill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rPr>
                <a:t>目录</a:t>
              </a:r>
              <a:endParaRPr kumimoji="0" lang="en-US" altLang="zh-CN" sz="48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00000">
                      <a:srgbClr val="0047D6"/>
                    </a:gs>
                    <a:gs pos="0">
                      <a:srgbClr val="00B0F0"/>
                    </a:gs>
                  </a:gsLst>
                  <a:path path="circle">
                    <a:fillToRect l="100000" t="100000"/>
                  </a:path>
                </a:gradFill>
                <a:effectLst/>
                <a:uLnTx/>
                <a:uFillTx/>
                <a:latin typeface="+mj-ea"/>
                <a:ea typeface="+mj-ea"/>
                <a:sym typeface="iekie jianyuanti" panose="02010601030101010101" pitchFamily="2" charset="-122"/>
              </a:endParaRPr>
            </a:p>
          </p:txBody>
        </p:sp>
      </p:grpSp>
      <p:grpSp>
        <p:nvGrpSpPr>
          <p:cNvPr id="57" name="组合 56"/>
          <p:cNvGrpSpPr/>
          <p:nvPr userDrawn="1"/>
        </p:nvGrpSpPr>
        <p:grpSpPr>
          <a:xfrm flipH="1">
            <a:off x="11076250" y="-174469"/>
            <a:ext cx="916620" cy="9145903"/>
            <a:chOff x="10064216" y="-647700"/>
            <a:chExt cx="1515109" cy="9887336"/>
          </a:xfrm>
        </p:grpSpPr>
        <p:sp>
          <p:nvSpPr>
            <p:cNvPr id="58" name="矩形: 圆角 57"/>
            <p:cNvSpPr/>
            <p:nvPr/>
          </p:nvSpPr>
          <p:spPr>
            <a:xfrm rot="5400000">
              <a:off x="7501767" y="6033775"/>
              <a:ext cx="5768311" cy="643412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59" name="矩形: 圆角 58"/>
            <p:cNvSpPr/>
            <p:nvPr/>
          </p:nvSpPr>
          <p:spPr>
            <a:xfrm rot="5400000">
              <a:off x="8885993" y="1402219"/>
              <a:ext cx="4743250" cy="64341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60" name="矩形: 圆角 59"/>
            <p:cNvSpPr/>
            <p:nvPr/>
          </p:nvSpPr>
          <p:spPr>
            <a:xfrm rot="5400000">
              <a:off x="9915541" y="2415625"/>
              <a:ext cx="940762" cy="64341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+mj-ea"/>
                <a:ea typeface="+mj-ea"/>
              </a:endParaRPr>
            </a:p>
          </p:txBody>
        </p:sp>
        <p:sp>
          <p:nvSpPr>
            <p:cNvPr id="61" name="矩形: 圆角 60"/>
            <p:cNvSpPr/>
            <p:nvPr/>
          </p:nvSpPr>
          <p:spPr>
            <a:xfrm rot="5400000">
              <a:off x="10713122" y="4616603"/>
              <a:ext cx="1088993" cy="643412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62" name="椭圆 61"/>
          <p:cNvSpPr/>
          <p:nvPr userDrawn="1"/>
        </p:nvSpPr>
        <p:spPr>
          <a:xfrm>
            <a:off x="1378595" y="5232400"/>
            <a:ext cx="449943" cy="449943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j-ea"/>
              <a:ea typeface="+mj-e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-437248" y="148885"/>
            <a:ext cx="1197536" cy="322277"/>
            <a:chOff x="-581087" y="107789"/>
            <a:chExt cx="1669107" cy="449184"/>
          </a:xfrm>
        </p:grpSpPr>
        <p:sp>
          <p:nvSpPr>
            <p:cNvPr id="9" name="矩形: 圆角 8"/>
            <p:cNvSpPr/>
            <p:nvPr/>
          </p:nvSpPr>
          <p:spPr>
            <a:xfrm>
              <a:off x="-581087" y="107789"/>
              <a:ext cx="939932" cy="44918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412633" y="107789"/>
              <a:ext cx="675387" cy="449184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microsoft.com/office/2007/relationships/hdphoto" Target="../media/hdphoto3.wdp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microsoft.com/office/2007/relationships/hdphoto" Target="../media/hdphoto4.wdp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microsoft.com/office/2007/relationships/hdphoto" Target="../media/hdphoto5.wdp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5480493" y="4648024"/>
            <a:ext cx="5521490" cy="603386"/>
          </a:xfrm>
          <a:prstGeom prst="rect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dist">
              <a:defRPr/>
            </a:pPr>
            <a:r>
              <a:rPr lang="zh-CN" altLang="en-US" sz="3600" b="1" dirty="0">
                <a:solidFill>
                  <a:schemeClr val="bg1"/>
                </a:solidFill>
                <a:latin typeface="+mj-ea"/>
                <a:ea typeface="+mj-ea"/>
                <a:sym typeface="iekie jianyuanti" panose="02010601030101010101" pitchFamily="2" charset="-122"/>
              </a:rPr>
              <a:t>项目一   </a:t>
            </a:r>
            <a:r>
              <a:rPr lang="en-US" altLang="zh-CN" sz="3600" b="1" dirty="0">
                <a:solidFill>
                  <a:schemeClr val="bg1"/>
                </a:solidFill>
                <a:latin typeface="+mj-ea"/>
                <a:ea typeface="+mj-ea"/>
                <a:sym typeface="iekie jianyuanti" panose="02010601030101010101" pitchFamily="2" charset="-122"/>
              </a:rPr>
              <a:t>Python</a:t>
            </a:r>
            <a:r>
              <a:rPr lang="zh-CN" altLang="en-US" sz="3600" b="1" dirty="0">
                <a:solidFill>
                  <a:schemeClr val="bg1"/>
                </a:solidFill>
                <a:latin typeface="+mj-ea"/>
                <a:ea typeface="+mj-ea"/>
                <a:sym typeface="iekie jianyuanti" panose="02010601030101010101" pitchFamily="2" charset="-122"/>
              </a:rPr>
              <a:t>编程入门</a:t>
            </a:r>
            <a:endParaRPr kumimoji="0" lang="zh-CN" altLang="en-US" sz="36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ea"/>
              <a:ea typeface="+mj-ea"/>
              <a:sym typeface="iekie jianyuanti" panose="0201060103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392943" y="2217156"/>
            <a:ext cx="8302695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5400" b="1" spc="600" dirty="0">
                <a:solidFill>
                  <a:srgbClr val="00B0F0"/>
                </a:solidFill>
                <a:latin typeface="+mj-ea"/>
                <a:ea typeface="+mj-ea"/>
                <a:cs typeface="+mn-ea"/>
                <a:sym typeface="+mn-lt"/>
              </a:rPr>
              <a:t>数据</a:t>
            </a:r>
            <a:r>
              <a:rPr lang="zh-CN" altLang="en-US" sz="5400" b="1" spc="600" dirty="0">
                <a:solidFill>
                  <a:srgbClr val="203864"/>
                </a:solidFill>
                <a:latin typeface="+mj-ea"/>
                <a:ea typeface="+mj-ea"/>
                <a:cs typeface="+mn-ea"/>
                <a:sym typeface="+mn-lt"/>
              </a:rPr>
              <a:t>采集与处理</a:t>
            </a:r>
            <a:br>
              <a:rPr lang="en-US" altLang="zh-CN" sz="5400" b="1" spc="600" dirty="0">
                <a:solidFill>
                  <a:srgbClr val="203864"/>
                </a:solidFill>
                <a:latin typeface="+mj-ea"/>
                <a:ea typeface="+mj-ea"/>
                <a:cs typeface="+mn-ea"/>
                <a:sym typeface="+mn-lt"/>
              </a:rPr>
            </a:br>
            <a:r>
              <a:rPr lang="zh-CN" altLang="en-US" sz="5400" b="1" spc="600" dirty="0">
                <a:solidFill>
                  <a:srgbClr val="203864"/>
                </a:solidFill>
                <a:latin typeface="+mj-ea"/>
                <a:ea typeface="+mj-ea"/>
                <a:cs typeface="+mn-ea"/>
                <a:sym typeface="+mn-lt"/>
              </a:rPr>
              <a:t>技术应用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îṩļíḓè"/>
          <p:cNvSpPr/>
          <p:nvPr/>
        </p:nvSpPr>
        <p:spPr>
          <a:xfrm>
            <a:off x="609600" y="1166495"/>
            <a:ext cx="242570" cy="242570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 w="38100" cap="flat">
            <a:solidFill>
              <a:sysClr val="window" lastClr="FFFFFF"/>
            </a:solidFill>
            <a:miter lim="400000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lIns="0" tIns="0" rIns="0" bIns="0" numCol="1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/>
            </a:pPr>
            <a:endParaRPr kumimoji="0" sz="16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3" name="文本框 2"/>
            <p:cNvSpPr txBox="1"/>
            <p:nvPr>
              <p:custDataLst>
                <p:tags r:id="rId1"/>
              </p:custDataLst>
            </p:nvPr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4" name="îṩļíḓè"/>
            <p:cNvSpPr/>
            <p:nvPr>
              <p:custDataLst>
                <p:tags r:id="rId2"/>
              </p:custDataLst>
            </p:nvPr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038859" y="1724025"/>
            <a:ext cx="9004339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）观察到右侧窗口的文件名为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Untitled-1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，执行“文件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/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保存”命令，如图所示。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B1CE0622-FB34-E783-1F70-BAE42B5A8245}"/>
              </a:ext>
            </a:extLst>
          </p:cNvPr>
          <p:cNvSpPr txBox="1"/>
          <p:nvPr/>
        </p:nvSpPr>
        <p:spPr>
          <a:xfrm>
            <a:off x="798879" y="48413"/>
            <a:ext cx="900434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  <a:cs typeface="+mn-ea"/>
                <a:sym typeface="+mn-lt"/>
              </a:rPr>
              <a:t>第一个</a:t>
            </a:r>
            <a:r>
              <a:rPr lang="en-US" altLang="zh-CN" sz="2800" b="1" dirty="0">
                <a:latin typeface="+mj-ea"/>
                <a:ea typeface="+mj-ea"/>
                <a:cs typeface="+mn-ea"/>
                <a:sym typeface="+mn-lt"/>
              </a:rPr>
              <a:t>hello</a:t>
            </a:r>
            <a:r>
              <a:rPr lang="zh-CN" altLang="en-US" sz="2800" b="1" dirty="0">
                <a:latin typeface="+mj-ea"/>
                <a:ea typeface="+mj-ea"/>
                <a:cs typeface="+mn-ea"/>
                <a:sym typeface="+mn-lt"/>
              </a:rPr>
              <a:t>程序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B2C3B283-BDB2-5BFE-DCD3-839E2222BD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43914" y="2876453"/>
            <a:ext cx="7994227" cy="2808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îṩļíḓè"/>
          <p:cNvSpPr/>
          <p:nvPr/>
        </p:nvSpPr>
        <p:spPr>
          <a:xfrm>
            <a:off x="609600" y="1166495"/>
            <a:ext cx="242570" cy="242570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 w="38100" cap="flat">
            <a:solidFill>
              <a:sysClr val="window" lastClr="FFFFFF"/>
            </a:solidFill>
            <a:miter lim="400000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lIns="0" tIns="0" rIns="0" bIns="0" numCol="1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/>
            </a:pPr>
            <a:endParaRPr kumimoji="0" sz="16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3" name="文本框 2"/>
            <p:cNvSpPr txBox="1"/>
            <p:nvPr>
              <p:custDataLst>
                <p:tags r:id="rId1"/>
              </p:custDataLst>
            </p:nvPr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4" name="îṩļíḓè"/>
            <p:cNvSpPr/>
            <p:nvPr>
              <p:custDataLst>
                <p:tags r:id="rId2"/>
              </p:custDataLst>
            </p:nvPr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172210" y="1678305"/>
            <a:ext cx="9121860" cy="96032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）在打开的“另存为”对话框中，输入文件名为</a:t>
            </a: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hello.py</a:t>
            </a: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，如图所示。</a:t>
            </a:r>
            <a:endParaRPr lang="en-US" altLang="zh-CN" sz="20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304800">
              <a:lnSpc>
                <a:spcPct val="150000"/>
              </a:lnSpc>
            </a:pP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）编辑</a:t>
            </a: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hello.py</a:t>
            </a: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文件内容，如图所示。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F1BF56A9-95B5-04EA-D01C-52B64E49DC67}"/>
              </a:ext>
            </a:extLst>
          </p:cNvPr>
          <p:cNvSpPr txBox="1"/>
          <p:nvPr/>
        </p:nvSpPr>
        <p:spPr>
          <a:xfrm>
            <a:off x="798879" y="48413"/>
            <a:ext cx="900434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  <a:cs typeface="+mn-ea"/>
                <a:sym typeface="+mn-lt"/>
              </a:rPr>
              <a:t>第一个</a:t>
            </a:r>
            <a:r>
              <a:rPr lang="en-US" altLang="zh-CN" sz="2800" b="1" dirty="0">
                <a:latin typeface="+mj-ea"/>
                <a:ea typeface="+mj-ea"/>
                <a:cs typeface="+mn-ea"/>
                <a:sym typeface="+mn-lt"/>
              </a:rPr>
              <a:t>hello</a:t>
            </a:r>
            <a:r>
              <a:rPr lang="zh-CN" altLang="en-US" sz="2800" b="1" dirty="0">
                <a:latin typeface="+mj-ea"/>
                <a:ea typeface="+mj-ea"/>
                <a:cs typeface="+mn-ea"/>
                <a:sym typeface="+mn-lt"/>
              </a:rPr>
              <a:t>程序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CB2FA78A-3BD4-7A5E-7A93-5696765479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42777" y="2799875"/>
            <a:ext cx="5862020" cy="36140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îṩļíḓè"/>
          <p:cNvSpPr/>
          <p:nvPr/>
        </p:nvSpPr>
        <p:spPr>
          <a:xfrm>
            <a:off x="609600" y="1166495"/>
            <a:ext cx="242570" cy="242570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 w="38100" cap="flat">
            <a:solidFill>
              <a:sysClr val="window" lastClr="FFFFFF"/>
            </a:solidFill>
            <a:miter lim="400000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lIns="0" tIns="0" rIns="0" bIns="0" numCol="1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/>
            </a:pPr>
            <a:endParaRPr kumimoji="0" sz="16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3" name="文本框 2"/>
            <p:cNvSpPr txBox="1"/>
            <p:nvPr>
              <p:custDataLst>
                <p:tags r:id="rId1"/>
              </p:custDataLst>
            </p:nvPr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4" name="îṩļíḓè"/>
            <p:cNvSpPr/>
            <p:nvPr>
              <p:custDataLst>
                <p:tags r:id="rId2"/>
              </p:custDataLst>
            </p:nvPr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056326" y="1629469"/>
            <a:ext cx="10079348" cy="188057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）执行“运行</a:t>
            </a: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/</a:t>
            </a: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启动调试”命令。</a:t>
            </a:r>
            <a:endParaRPr lang="en-US" altLang="zh-CN" sz="20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304800">
              <a:lnSpc>
                <a:spcPct val="150000"/>
              </a:lnSpc>
            </a:pP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）选择调试配置“</a:t>
            </a: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Python File</a:t>
            </a: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” 选项。</a:t>
            </a:r>
            <a:endParaRPr lang="en-US" altLang="zh-CN" sz="20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304800">
              <a:lnSpc>
                <a:spcPct val="150000"/>
              </a:lnSpc>
            </a:pP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）观察到从终端下方的窗口中可以看到输出结果“</a:t>
            </a: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hello”</a:t>
            </a:r>
            <a:r>
              <a:rPr lang="zh-CN" altLang="en-US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，表示程序运行成功，如图所示。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2C47965-C4F7-9BE1-F96D-CB438B0A8547}"/>
              </a:ext>
            </a:extLst>
          </p:cNvPr>
          <p:cNvSpPr txBox="1"/>
          <p:nvPr/>
        </p:nvSpPr>
        <p:spPr>
          <a:xfrm>
            <a:off x="798879" y="48413"/>
            <a:ext cx="900434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  <a:cs typeface="+mn-ea"/>
                <a:sym typeface="+mn-lt"/>
              </a:rPr>
              <a:t>第一个</a:t>
            </a:r>
            <a:r>
              <a:rPr lang="en-US" altLang="zh-CN" sz="2800" b="1" dirty="0">
                <a:latin typeface="+mj-ea"/>
                <a:ea typeface="+mj-ea"/>
                <a:cs typeface="+mn-ea"/>
                <a:sym typeface="+mn-lt"/>
              </a:rPr>
              <a:t>hello</a:t>
            </a:r>
            <a:r>
              <a:rPr lang="zh-CN" altLang="en-US" sz="2800" b="1" dirty="0">
                <a:latin typeface="+mj-ea"/>
                <a:ea typeface="+mj-ea"/>
                <a:cs typeface="+mn-ea"/>
                <a:sym typeface="+mn-lt"/>
              </a:rPr>
              <a:t>程序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FD2B64E5-2F54-D518-0BF9-FA670CE614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50260" y="3172169"/>
            <a:ext cx="5491480" cy="3190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85" y="399079"/>
            <a:ext cx="11231131" cy="6059841"/>
            <a:chOff x="-3048707" y="-1959273"/>
            <a:chExt cx="18855629" cy="10173696"/>
          </a:xfrm>
        </p:grpSpPr>
        <p:sp>
          <p:nvSpPr>
            <p:cNvPr id="3" name="矩形: 圆角 2"/>
            <p:cNvSpPr/>
            <p:nvPr/>
          </p:nvSpPr>
          <p:spPr>
            <a:xfrm rot="19504256">
              <a:off x="5731135" y="1764779"/>
              <a:ext cx="10075787" cy="21589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 rot="19504256">
              <a:off x="-3048707" y="2621181"/>
              <a:ext cx="10744923" cy="29752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: 圆角 4"/>
            <p:cNvSpPr/>
            <p:nvPr/>
          </p:nvSpPr>
          <p:spPr>
            <a:xfrm rot="19504256">
              <a:off x="2750388" y="6055518"/>
              <a:ext cx="4136844" cy="215890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: 圆角 5"/>
            <p:cNvSpPr/>
            <p:nvPr/>
          </p:nvSpPr>
          <p:spPr>
            <a:xfrm rot="19504256">
              <a:off x="6645479" y="-1959273"/>
              <a:ext cx="4193355" cy="2975293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 rot="19504256" flipH="1">
              <a:off x="631547" y="-303940"/>
              <a:ext cx="2557015" cy="547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/>
            <p:cNvSpPr/>
            <p:nvPr/>
          </p:nvSpPr>
          <p:spPr>
            <a:xfrm rot="19504256" flipH="1">
              <a:off x="-365334" y="954809"/>
              <a:ext cx="1049841" cy="54788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: 圆角 8"/>
            <p:cNvSpPr/>
            <p:nvPr/>
          </p:nvSpPr>
          <p:spPr>
            <a:xfrm rot="19504256">
              <a:off x="9975749" y="6528825"/>
              <a:ext cx="1665880" cy="461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 rot="19504256">
              <a:off x="11579663" y="5563820"/>
              <a:ext cx="1065330" cy="46128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2203501" y="2212390"/>
            <a:ext cx="8149041" cy="237031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spc="600" dirty="0">
                <a:solidFill>
                  <a:schemeClr val="tx1"/>
                </a:solidFill>
                <a:latin typeface="+mj-ea"/>
                <a:ea typeface="+mj-ea"/>
                <a:cs typeface="+mn-ea"/>
              </a:rPr>
              <a:t>输出</a:t>
            </a:r>
            <a:r>
              <a:rPr lang="en-US" altLang="zh-CN" sz="3200" b="1" spc="600" dirty="0">
                <a:solidFill>
                  <a:schemeClr val="tx1"/>
                </a:solidFill>
                <a:latin typeface="+mj-ea"/>
                <a:ea typeface="+mj-ea"/>
                <a:cs typeface="+mn-ea"/>
              </a:rPr>
              <a:t>1</a:t>
            </a:r>
            <a:r>
              <a:rPr lang="zh-CN" altLang="en-US" sz="3200" b="1" spc="600" dirty="0">
                <a:solidFill>
                  <a:schemeClr val="tx1"/>
                </a:solidFill>
                <a:latin typeface="+mj-ea"/>
                <a:ea typeface="+mj-ea"/>
                <a:cs typeface="+mn-ea"/>
              </a:rPr>
              <a:t>～</a:t>
            </a:r>
            <a:r>
              <a:rPr lang="en-US" altLang="zh-CN" sz="3200" b="1" spc="600" dirty="0">
                <a:solidFill>
                  <a:schemeClr val="tx1"/>
                </a:solidFill>
                <a:latin typeface="+mj-ea"/>
                <a:ea typeface="+mj-ea"/>
                <a:cs typeface="+mn-ea"/>
              </a:rPr>
              <a:t>10</a:t>
            </a:r>
            <a:r>
              <a:rPr lang="zh-CN" altLang="en-US" sz="3200" b="1" spc="600" dirty="0">
                <a:solidFill>
                  <a:schemeClr val="tx1"/>
                </a:solidFill>
                <a:latin typeface="+mj-ea"/>
                <a:ea typeface="+mj-ea"/>
                <a:cs typeface="+mn-ea"/>
              </a:rPr>
              <a:t>的数字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178932" y="2434924"/>
            <a:ext cx="2198178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任务二</a:t>
            </a:r>
          </a:p>
        </p:txBody>
      </p:sp>
      <p:sp>
        <p:nvSpPr>
          <p:cNvPr id="16" name="椭圆 15"/>
          <p:cNvSpPr/>
          <p:nvPr/>
        </p:nvSpPr>
        <p:spPr>
          <a:xfrm>
            <a:off x="1862856" y="3704076"/>
            <a:ext cx="972993" cy="97299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353197" y="2105136"/>
            <a:ext cx="698679" cy="698679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096303" y="2480474"/>
            <a:ext cx="390525" cy="3905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3" grpId="0" bldLvl="0" animBg="1"/>
      <p:bldP spid="17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1665"/>
            <a:chOff x="609878" y="1056688"/>
            <a:chExt cx="6241175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任务要求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609600" y="86995"/>
            <a:ext cx="43294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127000"/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输出</a:t>
            </a:r>
            <a:r>
              <a:rPr lang="en-US" altLang="zh-CN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～</a:t>
            </a:r>
            <a:r>
              <a:rPr lang="en-US" altLang="zh-CN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10</a:t>
            </a: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的数字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490384" y="2418447"/>
            <a:ext cx="7776164" cy="122655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algn="just">
              <a:lnSpc>
                <a:spcPct val="200000"/>
              </a:lnSpc>
            </a:pPr>
            <a:r>
              <a:rPr lang="zh-CN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）在指定目录下正确创建和保存</a:t>
            </a:r>
            <a:r>
              <a:rPr lang="en-US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Python</a:t>
            </a:r>
            <a:r>
              <a:rPr lang="zh-CN" altLang="zh-CN" sz="20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程序文件。</a:t>
            </a:r>
          </a:p>
          <a:p>
            <a:pPr indent="304800" algn="just">
              <a:lnSpc>
                <a:spcPct val="200000"/>
              </a:lnSpc>
            </a:pPr>
            <a:r>
              <a:rPr lang="zh-CN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（2）使用for语句编程实现在终端输出1</a:t>
            </a:r>
            <a:r>
              <a:rPr lang="zh-CN" altLang="en-US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zh-CN" altLang="zh-CN" sz="20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10的整数数字的功能。</a:t>
            </a:r>
            <a:endParaRPr lang="zh-CN" altLang="en-US" sz="20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609600" y="1691640"/>
            <a:ext cx="9582785" cy="94352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  <a:buClrTx/>
              <a:buSzTx/>
              <a:buFontTx/>
            </a:pP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）启动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Visual Studio Code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，新建文件并命名为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exam.py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，编辑代码。</a:t>
            </a:r>
            <a:endParaRPr lang="en-US" altLang="zh-CN" sz="2000" b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304800">
              <a:lnSpc>
                <a:spcPct val="150000"/>
              </a:lnSpc>
              <a:buClrTx/>
              <a:buSzTx/>
              <a:buFontTx/>
            </a:pP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）执行“运行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/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启动调试”命令，可观察到终端输出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～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10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的数字，如图所示。</a:t>
            </a:r>
            <a:endParaRPr lang="zh-CN" sz="2000" b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95C7673E-F882-B4BF-2B1C-5902CE25F236}"/>
              </a:ext>
            </a:extLst>
          </p:cNvPr>
          <p:cNvSpPr txBox="1"/>
          <p:nvPr/>
        </p:nvSpPr>
        <p:spPr>
          <a:xfrm>
            <a:off x="609600" y="86995"/>
            <a:ext cx="43294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127000"/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输出</a:t>
            </a:r>
            <a:r>
              <a:rPr lang="en-US" altLang="zh-CN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～</a:t>
            </a:r>
            <a:r>
              <a:rPr lang="en-US" altLang="zh-CN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10</a:t>
            </a: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的数字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51E8D109-D131-E69B-0564-8B74A001C5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07431" y="2809745"/>
            <a:ext cx="4475480" cy="36455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id="{73823AB9-9690-923C-0837-7BCFF6DCED48}"/>
              </a:ext>
            </a:extLst>
          </p:cNvPr>
          <p:cNvSpPr txBox="1"/>
          <p:nvPr/>
        </p:nvSpPr>
        <p:spPr>
          <a:xfrm>
            <a:off x="609600" y="86995"/>
            <a:ext cx="43294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127000"/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输出</a:t>
            </a:r>
            <a:r>
              <a:rPr lang="en-US" altLang="zh-CN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～</a:t>
            </a:r>
            <a:r>
              <a:rPr lang="en-US" altLang="zh-CN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10</a:t>
            </a: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的数字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2F3A17AA-CD23-583D-7BE4-D0D3219C21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2604" y="2075564"/>
            <a:ext cx="9586791" cy="3215919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85" y="399079"/>
            <a:ext cx="11231131" cy="6059841"/>
            <a:chOff x="-3048707" y="-1959273"/>
            <a:chExt cx="18855629" cy="10173696"/>
          </a:xfrm>
        </p:grpSpPr>
        <p:sp>
          <p:nvSpPr>
            <p:cNvPr id="3" name="矩形: 圆角 2"/>
            <p:cNvSpPr/>
            <p:nvPr/>
          </p:nvSpPr>
          <p:spPr>
            <a:xfrm rot="19504256">
              <a:off x="5731135" y="1764779"/>
              <a:ext cx="10075787" cy="21589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 rot="19504256">
              <a:off x="-3048707" y="2621181"/>
              <a:ext cx="10744923" cy="29752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: 圆角 4"/>
            <p:cNvSpPr/>
            <p:nvPr/>
          </p:nvSpPr>
          <p:spPr>
            <a:xfrm rot="19504256">
              <a:off x="2750388" y="6055518"/>
              <a:ext cx="4136844" cy="215890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: 圆角 5"/>
            <p:cNvSpPr/>
            <p:nvPr/>
          </p:nvSpPr>
          <p:spPr>
            <a:xfrm rot="19504256">
              <a:off x="6645479" y="-1959273"/>
              <a:ext cx="4193355" cy="2975293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 rot="19504256" flipH="1">
              <a:off x="631547" y="-303940"/>
              <a:ext cx="2557015" cy="547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/>
            <p:cNvSpPr/>
            <p:nvPr/>
          </p:nvSpPr>
          <p:spPr>
            <a:xfrm rot="19504256" flipH="1">
              <a:off x="-365334" y="954809"/>
              <a:ext cx="1049841" cy="54788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: 圆角 8"/>
            <p:cNvSpPr/>
            <p:nvPr/>
          </p:nvSpPr>
          <p:spPr>
            <a:xfrm rot="19504256">
              <a:off x="9975749" y="6528825"/>
              <a:ext cx="1665880" cy="461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 rot="19504256">
              <a:off x="11579663" y="5563820"/>
              <a:ext cx="1065330" cy="46128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2203501" y="2212390"/>
            <a:ext cx="8149041" cy="237031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665188" y="2466872"/>
            <a:ext cx="7225665" cy="14826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任务三</a:t>
            </a:r>
          </a:p>
          <a:p>
            <a:pPr algn="ctr">
              <a:lnSpc>
                <a:spcPct val="150000"/>
              </a:lnSpc>
            </a:pPr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输出</a:t>
            </a:r>
            <a:r>
              <a:rPr lang="en-US" altLang="zh-CN" sz="3200" b="1" spc="600" dirty="0">
                <a:latin typeface="+mj-ea"/>
                <a:ea typeface="+mj-ea"/>
                <a:cs typeface="+mn-ea"/>
                <a:sym typeface="+mn-lt"/>
              </a:rPr>
              <a:t>100</a:t>
            </a:r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以内５的倍数</a:t>
            </a:r>
          </a:p>
        </p:txBody>
      </p:sp>
      <p:sp>
        <p:nvSpPr>
          <p:cNvPr id="16" name="椭圆 15"/>
          <p:cNvSpPr/>
          <p:nvPr/>
        </p:nvSpPr>
        <p:spPr>
          <a:xfrm>
            <a:off x="1862856" y="3704076"/>
            <a:ext cx="972993" cy="97299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353197" y="2105136"/>
            <a:ext cx="698679" cy="698679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096303" y="2480474"/>
            <a:ext cx="390525" cy="3905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3" grpId="0" bldLvl="0" animBg="1"/>
      <p:bldP spid="17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1665"/>
            <a:chOff x="609878" y="1056688"/>
            <a:chExt cx="6241175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任务要求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609600" y="101600"/>
            <a:ext cx="60960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27000">
              <a:buClrTx/>
              <a:buSzTx/>
              <a:buFontTx/>
            </a:pP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输出</a:t>
            </a:r>
            <a:r>
              <a:rPr lang="en-US" altLang="zh-CN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100</a:t>
            </a: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以内</a:t>
            </a:r>
            <a:r>
              <a:rPr lang="en-US" altLang="zh-CN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5</a:t>
            </a: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的倍数</a:t>
            </a:r>
            <a:endParaRPr lang="zh-CN" sz="28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11868" y="2565761"/>
            <a:ext cx="9157616" cy="9437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algn="l">
              <a:lnSpc>
                <a:spcPct val="150000"/>
              </a:lnSpc>
              <a:buClrTx/>
              <a:buSzTx/>
              <a:buFontTx/>
            </a:pP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１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创建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Python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程序文件。</a:t>
            </a:r>
          </a:p>
          <a:p>
            <a:pPr indent="304800" algn="l">
              <a:lnSpc>
                <a:spcPct val="150000"/>
              </a:lnSpc>
              <a:buClrTx/>
              <a:buSzTx/>
              <a:buFontTx/>
            </a:pP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２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使用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for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语句、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if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语句编程实现在终端输出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100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以内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的倍数的功能。</a:t>
            </a:r>
            <a:endParaRPr lang="zh-CN" sz="2000" b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355055" y="1506963"/>
            <a:ext cx="10070231" cy="94352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  <a:buClrTx/>
              <a:buSzTx/>
              <a:buFontTx/>
            </a:pP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）启动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Visual Studio Code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，新建文件并命名为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exam.py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，编辑代码，如图所示。</a:t>
            </a:r>
            <a:endParaRPr lang="en-US" altLang="zh-CN" sz="2000" b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304800">
              <a:lnSpc>
                <a:spcPct val="150000"/>
              </a:lnSpc>
              <a:buClrTx/>
              <a:buSzTx/>
              <a:buFontTx/>
            </a:pP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）执行“运行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/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启动调试”命令，可观察到终端输出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100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以内</a:t>
            </a:r>
            <a:r>
              <a:rPr lang="en-US" altLang="zh-CN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</a:t>
            </a:r>
            <a:r>
              <a:rPr lang="zh-CN" altLang="en-US" sz="2000" b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的整数，如图所示。</a:t>
            </a:r>
            <a:endParaRPr lang="zh-CN" sz="2000" b="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86744C70-89BB-E9A3-8955-C110A339B2BC}"/>
              </a:ext>
            </a:extLst>
          </p:cNvPr>
          <p:cNvSpPr txBox="1"/>
          <p:nvPr/>
        </p:nvSpPr>
        <p:spPr>
          <a:xfrm>
            <a:off x="609600" y="101600"/>
            <a:ext cx="60960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27000">
              <a:buClrTx/>
              <a:buSzTx/>
              <a:buFontTx/>
            </a:pP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输出</a:t>
            </a:r>
            <a:r>
              <a:rPr lang="en-US" altLang="zh-CN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100</a:t>
            </a: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以内</a:t>
            </a:r>
            <a:r>
              <a:rPr lang="en-US" altLang="zh-CN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5</a:t>
            </a: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的倍数</a:t>
            </a:r>
            <a:endParaRPr lang="zh-CN" sz="28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31E8564C-2AF6-5854-37B5-4C91EFFD3E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657600" y="2561629"/>
            <a:ext cx="4582160" cy="41452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1846402" y="1252793"/>
            <a:ext cx="406400" cy="4064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j-ea"/>
              <a:ea typeface="+mj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150796" y="1659193"/>
            <a:ext cx="5632247" cy="526392"/>
            <a:chOff x="5821780" y="1753322"/>
            <a:chExt cx="5632247" cy="526392"/>
          </a:xfrm>
        </p:grpSpPr>
        <p:sp>
          <p:nvSpPr>
            <p:cNvPr id="15" name="文本框 14"/>
            <p:cNvSpPr txBox="1"/>
            <p:nvPr/>
          </p:nvSpPr>
          <p:spPr>
            <a:xfrm>
              <a:off x="7054433" y="1809992"/>
              <a:ext cx="43995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第一个</a:t>
              </a:r>
              <a:r>
                <a:rPr lang="en-US" altLang="zh-CN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hello</a:t>
              </a: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程序</a:t>
              </a: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5821780" y="1753322"/>
              <a:ext cx="1479757" cy="526392"/>
              <a:chOff x="5821780" y="1753322"/>
              <a:chExt cx="1479757" cy="526392"/>
            </a:xfrm>
          </p:grpSpPr>
          <p:sp>
            <p:nvSpPr>
              <p:cNvPr id="13" name="文本框 12"/>
              <p:cNvSpPr txBox="1"/>
              <p:nvPr/>
            </p:nvSpPr>
            <p:spPr>
              <a:xfrm>
                <a:off x="5821780" y="1809992"/>
                <a:ext cx="14797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b="1" dirty="0">
                    <a:latin typeface="+mj-ea"/>
                    <a:ea typeface="+mj-ea"/>
                    <a:sym typeface="iekie jianyuanti" panose="02010601030101010101" pitchFamily="2" charset="-122"/>
                  </a:rPr>
                  <a:t>任务一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endParaRPr>
              </a:p>
            </p:txBody>
          </p:sp>
          <p:cxnSp>
            <p:nvCxnSpPr>
              <p:cNvPr id="14" name="直接连接符 13"/>
              <p:cNvCxnSpPr/>
              <p:nvPr/>
            </p:nvCxnSpPr>
            <p:spPr>
              <a:xfrm>
                <a:off x="6998921" y="1753322"/>
                <a:ext cx="0" cy="52639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组合 24"/>
          <p:cNvGrpSpPr/>
          <p:nvPr/>
        </p:nvGrpSpPr>
        <p:grpSpPr>
          <a:xfrm>
            <a:off x="5150796" y="2568898"/>
            <a:ext cx="5632247" cy="526392"/>
            <a:chOff x="5821780" y="1753322"/>
            <a:chExt cx="5632247" cy="526392"/>
          </a:xfrm>
        </p:grpSpPr>
        <p:sp>
          <p:nvSpPr>
            <p:cNvPr id="26" name="文本框 25"/>
            <p:cNvSpPr txBox="1"/>
            <p:nvPr/>
          </p:nvSpPr>
          <p:spPr>
            <a:xfrm>
              <a:off x="7054433" y="1809992"/>
              <a:ext cx="43995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输出</a:t>
              </a:r>
              <a:r>
                <a:rPr lang="en-US" altLang="zh-CN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1</a:t>
              </a: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～</a:t>
              </a:r>
              <a:r>
                <a:rPr lang="en-US" altLang="zh-CN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10</a:t>
              </a: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的数字</a:t>
              </a: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5821780" y="1753322"/>
              <a:ext cx="1479757" cy="526392"/>
              <a:chOff x="5821780" y="1753322"/>
              <a:chExt cx="1479757" cy="526392"/>
            </a:xfrm>
          </p:grpSpPr>
          <p:sp>
            <p:nvSpPr>
              <p:cNvPr id="28" name="文本框 27"/>
              <p:cNvSpPr txBox="1"/>
              <p:nvPr/>
            </p:nvSpPr>
            <p:spPr>
              <a:xfrm>
                <a:off x="5821780" y="1809992"/>
                <a:ext cx="14797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b="1" dirty="0">
                    <a:latin typeface="+mj-ea"/>
                    <a:ea typeface="+mj-ea"/>
                    <a:sym typeface="iekie jianyuanti" panose="02010601030101010101" pitchFamily="2" charset="-122"/>
                  </a:rPr>
                  <a:t>任务二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endParaRPr>
              </a:p>
            </p:txBody>
          </p:sp>
          <p:cxnSp>
            <p:nvCxnSpPr>
              <p:cNvPr id="29" name="直接连接符 28"/>
              <p:cNvCxnSpPr/>
              <p:nvPr/>
            </p:nvCxnSpPr>
            <p:spPr>
              <a:xfrm>
                <a:off x="6998921" y="1753322"/>
                <a:ext cx="0" cy="52639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0" name="组合 29"/>
          <p:cNvGrpSpPr/>
          <p:nvPr/>
        </p:nvGrpSpPr>
        <p:grpSpPr>
          <a:xfrm>
            <a:off x="5150796" y="3494351"/>
            <a:ext cx="5632247" cy="526392"/>
            <a:chOff x="5821780" y="1753322"/>
            <a:chExt cx="5632247" cy="526392"/>
          </a:xfrm>
        </p:grpSpPr>
        <p:sp>
          <p:nvSpPr>
            <p:cNvPr id="31" name="文本框 30"/>
            <p:cNvSpPr txBox="1"/>
            <p:nvPr/>
          </p:nvSpPr>
          <p:spPr>
            <a:xfrm>
              <a:off x="7054433" y="1809992"/>
              <a:ext cx="43995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输出</a:t>
              </a:r>
              <a:r>
                <a:rPr lang="en-US" altLang="zh-CN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100</a:t>
              </a: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以内</a:t>
              </a:r>
              <a:r>
                <a:rPr lang="en-US" altLang="zh-CN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5</a:t>
              </a: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的倍数</a:t>
              </a: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5821780" y="1753322"/>
              <a:ext cx="1479757" cy="526392"/>
              <a:chOff x="5821780" y="1753322"/>
              <a:chExt cx="1479757" cy="526392"/>
            </a:xfrm>
          </p:grpSpPr>
          <p:sp>
            <p:nvSpPr>
              <p:cNvPr id="33" name="文本框 32"/>
              <p:cNvSpPr txBox="1"/>
              <p:nvPr/>
            </p:nvSpPr>
            <p:spPr>
              <a:xfrm>
                <a:off x="5821780" y="1809992"/>
                <a:ext cx="14797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b="1" dirty="0">
                    <a:latin typeface="+mj-ea"/>
                    <a:ea typeface="+mj-ea"/>
                    <a:sym typeface="iekie jianyuanti" panose="02010601030101010101" pitchFamily="2" charset="-122"/>
                  </a:rPr>
                  <a:t>任务三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endParaRPr>
              </a:p>
            </p:txBody>
          </p:sp>
          <p:cxnSp>
            <p:nvCxnSpPr>
              <p:cNvPr id="34" name="直接连接符 33"/>
              <p:cNvCxnSpPr/>
              <p:nvPr/>
            </p:nvCxnSpPr>
            <p:spPr>
              <a:xfrm>
                <a:off x="6998921" y="1753322"/>
                <a:ext cx="0" cy="52639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5" name="组合 34"/>
          <p:cNvGrpSpPr/>
          <p:nvPr/>
        </p:nvGrpSpPr>
        <p:grpSpPr>
          <a:xfrm>
            <a:off x="5150796" y="4341087"/>
            <a:ext cx="5632247" cy="526392"/>
            <a:chOff x="5821780" y="1753322"/>
            <a:chExt cx="5632247" cy="526392"/>
          </a:xfrm>
        </p:grpSpPr>
        <p:sp>
          <p:nvSpPr>
            <p:cNvPr id="36" name="文本框 35"/>
            <p:cNvSpPr txBox="1"/>
            <p:nvPr/>
          </p:nvSpPr>
          <p:spPr>
            <a:xfrm>
              <a:off x="7054433" y="1809992"/>
              <a:ext cx="43995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生成多个随机数</a:t>
              </a: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5821780" y="1753322"/>
              <a:ext cx="1479757" cy="526392"/>
              <a:chOff x="5821780" y="1753322"/>
              <a:chExt cx="1479757" cy="526392"/>
            </a:xfrm>
          </p:grpSpPr>
          <p:sp>
            <p:nvSpPr>
              <p:cNvPr id="38" name="文本框 37"/>
              <p:cNvSpPr txBox="1"/>
              <p:nvPr/>
            </p:nvSpPr>
            <p:spPr>
              <a:xfrm>
                <a:off x="5821780" y="1809992"/>
                <a:ext cx="14797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b="1" dirty="0">
                    <a:latin typeface="+mj-ea"/>
                    <a:ea typeface="+mj-ea"/>
                    <a:sym typeface="iekie jianyuanti" panose="02010601030101010101" pitchFamily="2" charset="-122"/>
                  </a:rPr>
                  <a:t>任务四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endParaRPr>
              </a:p>
            </p:txBody>
          </p:sp>
          <p:cxnSp>
            <p:nvCxnSpPr>
              <p:cNvPr id="39" name="直接连接符 38"/>
              <p:cNvCxnSpPr/>
              <p:nvPr/>
            </p:nvCxnSpPr>
            <p:spPr>
              <a:xfrm>
                <a:off x="6998921" y="1753322"/>
                <a:ext cx="0" cy="52639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0" name="组合 39"/>
          <p:cNvGrpSpPr/>
          <p:nvPr/>
        </p:nvGrpSpPr>
        <p:grpSpPr>
          <a:xfrm>
            <a:off x="5150796" y="5179766"/>
            <a:ext cx="5632247" cy="585452"/>
            <a:chOff x="5821780" y="1903234"/>
            <a:chExt cx="5632247" cy="585452"/>
          </a:xfrm>
        </p:grpSpPr>
        <p:sp>
          <p:nvSpPr>
            <p:cNvPr id="41" name="文本框 40"/>
            <p:cNvSpPr txBox="1"/>
            <p:nvPr/>
          </p:nvSpPr>
          <p:spPr>
            <a:xfrm>
              <a:off x="7054433" y="1903234"/>
              <a:ext cx="43995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求</a:t>
              </a:r>
              <a:r>
                <a:rPr lang="en-US" altLang="zh-CN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n</a:t>
              </a: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个数之和</a:t>
              </a: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5821780" y="1903234"/>
              <a:ext cx="1479757" cy="585452"/>
              <a:chOff x="5821780" y="1903234"/>
              <a:chExt cx="1479757" cy="585452"/>
            </a:xfrm>
          </p:grpSpPr>
          <p:sp>
            <p:nvSpPr>
              <p:cNvPr id="43" name="文本框 42"/>
              <p:cNvSpPr txBox="1"/>
              <p:nvPr/>
            </p:nvSpPr>
            <p:spPr>
              <a:xfrm>
                <a:off x="5821780" y="1903234"/>
                <a:ext cx="14797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b="1" dirty="0">
                    <a:latin typeface="+mj-ea"/>
                    <a:ea typeface="+mj-ea"/>
                    <a:sym typeface="iekie jianyuanti" panose="02010601030101010101" pitchFamily="2" charset="-122"/>
                  </a:rPr>
                  <a:t>任务五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endParaRPr>
              </a:p>
            </p:txBody>
          </p:sp>
          <p:cxnSp>
            <p:nvCxnSpPr>
              <p:cNvPr id="44" name="直接连接符 43"/>
              <p:cNvCxnSpPr/>
              <p:nvPr/>
            </p:nvCxnSpPr>
            <p:spPr>
              <a:xfrm>
                <a:off x="6998921" y="1962294"/>
                <a:ext cx="0" cy="52639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id="{87998EDD-57DF-0CEB-48D5-A5EB4B7DF267}"/>
              </a:ext>
            </a:extLst>
          </p:cNvPr>
          <p:cNvSpPr txBox="1"/>
          <p:nvPr/>
        </p:nvSpPr>
        <p:spPr>
          <a:xfrm>
            <a:off x="609600" y="101600"/>
            <a:ext cx="60960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27000">
              <a:buClrTx/>
              <a:buSzTx/>
              <a:buFontTx/>
            </a:pP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输出</a:t>
            </a:r>
            <a:r>
              <a:rPr lang="en-US" altLang="zh-CN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100</a:t>
            </a: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以内</a:t>
            </a:r>
            <a:r>
              <a:rPr lang="en-US" altLang="zh-CN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5</a:t>
            </a: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的倍数</a:t>
            </a:r>
            <a:endParaRPr lang="zh-CN" sz="28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C73500FF-36A9-4DE2-AD88-4FBD1EAE44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1622" y="1922396"/>
            <a:ext cx="9868755" cy="3878916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85" y="399079"/>
            <a:ext cx="11231131" cy="6059841"/>
            <a:chOff x="-3048707" y="-1959273"/>
            <a:chExt cx="18855629" cy="10173696"/>
          </a:xfrm>
        </p:grpSpPr>
        <p:sp>
          <p:nvSpPr>
            <p:cNvPr id="3" name="矩形: 圆角 2"/>
            <p:cNvSpPr/>
            <p:nvPr/>
          </p:nvSpPr>
          <p:spPr>
            <a:xfrm rot="19504256">
              <a:off x="5731135" y="1764779"/>
              <a:ext cx="10075787" cy="21589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 rot="19504256">
              <a:off x="-3048707" y="2621181"/>
              <a:ext cx="10744923" cy="29752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: 圆角 4"/>
            <p:cNvSpPr/>
            <p:nvPr/>
          </p:nvSpPr>
          <p:spPr>
            <a:xfrm rot="19504256">
              <a:off x="2750388" y="6055518"/>
              <a:ext cx="4136844" cy="215890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: 圆角 5"/>
            <p:cNvSpPr/>
            <p:nvPr/>
          </p:nvSpPr>
          <p:spPr>
            <a:xfrm rot="19504256">
              <a:off x="6645479" y="-1959273"/>
              <a:ext cx="4193355" cy="2975293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 rot="19504256" flipH="1">
              <a:off x="631547" y="-303940"/>
              <a:ext cx="2557015" cy="547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/>
            <p:cNvSpPr/>
            <p:nvPr/>
          </p:nvSpPr>
          <p:spPr>
            <a:xfrm rot="19504256" flipH="1">
              <a:off x="-365334" y="954809"/>
              <a:ext cx="1049841" cy="54788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: 圆角 8"/>
            <p:cNvSpPr/>
            <p:nvPr/>
          </p:nvSpPr>
          <p:spPr>
            <a:xfrm rot="19504256">
              <a:off x="9975749" y="6528825"/>
              <a:ext cx="1665880" cy="461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 rot="19504256">
              <a:off x="11579663" y="5563820"/>
              <a:ext cx="1065330" cy="46128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2203501" y="2212390"/>
            <a:ext cx="8149041" cy="237031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生成多个随机数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189046" y="2590145"/>
            <a:ext cx="2198178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任务四</a:t>
            </a:r>
          </a:p>
        </p:txBody>
      </p:sp>
      <p:sp>
        <p:nvSpPr>
          <p:cNvPr id="16" name="椭圆 15"/>
          <p:cNvSpPr/>
          <p:nvPr/>
        </p:nvSpPr>
        <p:spPr>
          <a:xfrm>
            <a:off x="1862856" y="3704076"/>
            <a:ext cx="972993" cy="97299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353197" y="2105136"/>
            <a:ext cx="698679" cy="698679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096303" y="2480474"/>
            <a:ext cx="390525" cy="3905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3" grpId="0" bldLvl="0" animBg="1"/>
      <p:bldP spid="17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1665"/>
            <a:chOff x="609878" y="1056688"/>
            <a:chExt cx="6241175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任务要求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-625998" y="67426"/>
            <a:ext cx="478282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生成随机数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500445" y="2268450"/>
            <a:ext cx="7464445" cy="188057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）创建</a:t>
            </a:r>
            <a:r>
              <a:rPr lang="en-US" altLang="zh-CN" sz="2000" b="0" dirty="0">
                <a:ea typeface="宋体" panose="02010600030101010101" pitchFamily="2" charset="-122"/>
              </a:rPr>
              <a:t>Python</a:t>
            </a:r>
            <a:r>
              <a:rPr lang="zh-CN" altLang="en-US" sz="2000" b="0" dirty="0">
                <a:ea typeface="宋体" panose="02010600030101010101" pitchFamily="2" charset="-122"/>
              </a:rPr>
              <a:t>程序文件。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ea typeface="宋体" panose="02010600030101010101" pitchFamily="2" charset="-122"/>
              </a:rPr>
              <a:t>）用</a:t>
            </a:r>
            <a:r>
              <a:rPr lang="en-US" altLang="zh-CN" sz="2000" b="0" dirty="0">
                <a:ea typeface="宋体" panose="02010600030101010101" pitchFamily="2" charset="-122"/>
              </a:rPr>
              <a:t>import</a:t>
            </a:r>
            <a:r>
              <a:rPr lang="zh-CN" altLang="en-US" sz="2000" b="0" dirty="0">
                <a:ea typeface="宋体" panose="02010600030101010101" pitchFamily="2" charset="-122"/>
              </a:rPr>
              <a:t>语句实现随机数模块</a:t>
            </a:r>
            <a:r>
              <a:rPr lang="en-US" altLang="zh-CN" sz="2000" b="0" dirty="0">
                <a:ea typeface="宋体" panose="02010600030101010101" pitchFamily="2" charset="-122"/>
              </a:rPr>
              <a:t>random</a:t>
            </a:r>
            <a:r>
              <a:rPr lang="zh-CN" altLang="en-US" sz="2000" b="0" dirty="0">
                <a:ea typeface="宋体" panose="02010600030101010101" pitchFamily="2" charset="-122"/>
              </a:rPr>
              <a:t>的导入。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3</a:t>
            </a:r>
            <a:r>
              <a:rPr lang="zh-CN" altLang="en-US" sz="2000" b="0" dirty="0">
                <a:ea typeface="宋体" panose="02010600030101010101" pitchFamily="2" charset="-122"/>
              </a:rPr>
              <a:t>）用</a:t>
            </a:r>
            <a:r>
              <a:rPr lang="en-US" altLang="zh-CN" sz="2000" b="0" dirty="0" err="1">
                <a:ea typeface="宋体" panose="02010600030101010101" pitchFamily="2" charset="-122"/>
              </a:rPr>
              <a:t>randint</a:t>
            </a:r>
            <a:r>
              <a:rPr lang="en-US" altLang="zh-CN" sz="2000" b="0" dirty="0">
                <a:ea typeface="宋体" panose="02010600030101010101" pitchFamily="2" charset="-122"/>
              </a:rPr>
              <a:t>(1,10)</a:t>
            </a:r>
            <a:r>
              <a:rPr lang="zh-CN" altLang="en-US" sz="2000" b="0" dirty="0">
                <a:ea typeface="宋体" panose="02010600030101010101" pitchFamily="2" charset="-122"/>
              </a:rPr>
              <a:t>实现随机数的产生。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4</a:t>
            </a:r>
            <a:r>
              <a:rPr lang="zh-CN" altLang="en-US" sz="2000" b="0" dirty="0">
                <a:ea typeface="宋体" panose="02010600030101010101" pitchFamily="2" charset="-122"/>
              </a:rPr>
              <a:t>）结合</a:t>
            </a:r>
            <a:r>
              <a:rPr lang="en-US" altLang="zh-CN" sz="2000" b="0" dirty="0">
                <a:ea typeface="宋体" panose="02010600030101010101" pitchFamily="2" charset="-122"/>
              </a:rPr>
              <a:t>for</a:t>
            </a:r>
            <a:r>
              <a:rPr lang="zh-CN" altLang="en-US" sz="2000" b="0" dirty="0">
                <a:ea typeface="宋体" panose="02010600030101010101" pitchFamily="2" charset="-122"/>
              </a:rPr>
              <a:t>语句编程实现产生和输出</a:t>
            </a:r>
            <a:r>
              <a:rPr lang="en-US" altLang="zh-CN" sz="2000" b="0" dirty="0">
                <a:ea typeface="宋体" panose="02010600030101010101" pitchFamily="2" charset="-122"/>
              </a:rPr>
              <a:t>4</a:t>
            </a:r>
            <a:r>
              <a:rPr lang="zh-CN" altLang="en-US" sz="2000" b="0" dirty="0">
                <a:ea typeface="宋体" panose="02010600030101010101" pitchFamily="2" charset="-122"/>
              </a:rPr>
              <a:t>个随机数的功能。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-970961" y="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生成多个随机数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852486" y="1626592"/>
            <a:ext cx="9594215" cy="14189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）启动</a:t>
            </a:r>
            <a:r>
              <a:rPr 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Visual Studio Code，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新建文件并命名为</a:t>
            </a:r>
            <a:r>
              <a:rPr 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exam.py，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编辑代码，如图所示。</a:t>
            </a:r>
            <a:endParaRPr lang="en-US" altLang="zh-CN" sz="2000" b="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）执行“运行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/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启动调试”命令，可观察到终端输出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个随机数字（注意：每次执行输出的结果几乎不可能相同），如图所示。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645733D-A98C-7467-B4BB-6840BB732A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30320" y="3254469"/>
            <a:ext cx="4531360" cy="31959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id="{EED1F37B-940D-DACA-D7AA-447337BBF4F3}"/>
              </a:ext>
            </a:extLst>
          </p:cNvPr>
          <p:cNvSpPr txBox="1"/>
          <p:nvPr/>
        </p:nvSpPr>
        <p:spPr>
          <a:xfrm>
            <a:off x="-970961" y="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生成多个随机数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0C214B70-3EF3-1D26-9C29-693695A3AF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5949" y="2051781"/>
            <a:ext cx="9480102" cy="3856054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85" y="399079"/>
            <a:ext cx="11231131" cy="6059841"/>
            <a:chOff x="-3048707" y="-1959273"/>
            <a:chExt cx="18855629" cy="10173696"/>
          </a:xfrm>
        </p:grpSpPr>
        <p:sp>
          <p:nvSpPr>
            <p:cNvPr id="3" name="矩形: 圆角 2"/>
            <p:cNvSpPr/>
            <p:nvPr/>
          </p:nvSpPr>
          <p:spPr>
            <a:xfrm rot="19504256">
              <a:off x="5731135" y="1764779"/>
              <a:ext cx="10075787" cy="21589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 rot="19504256">
              <a:off x="-3048707" y="2621181"/>
              <a:ext cx="10744923" cy="29752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: 圆角 4"/>
            <p:cNvSpPr/>
            <p:nvPr/>
          </p:nvSpPr>
          <p:spPr>
            <a:xfrm rot="19504256">
              <a:off x="2750388" y="6055518"/>
              <a:ext cx="4136844" cy="215890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: 圆角 5"/>
            <p:cNvSpPr/>
            <p:nvPr/>
          </p:nvSpPr>
          <p:spPr>
            <a:xfrm rot="19504256">
              <a:off x="6645479" y="-1959273"/>
              <a:ext cx="4193355" cy="2975293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 rot="19504256" flipH="1">
              <a:off x="631547" y="-303940"/>
              <a:ext cx="2557015" cy="547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/>
            <p:cNvSpPr/>
            <p:nvPr/>
          </p:nvSpPr>
          <p:spPr>
            <a:xfrm rot="19504256" flipH="1">
              <a:off x="-365334" y="954809"/>
              <a:ext cx="1049841" cy="54788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: 圆角 8"/>
            <p:cNvSpPr/>
            <p:nvPr/>
          </p:nvSpPr>
          <p:spPr>
            <a:xfrm rot="19504256">
              <a:off x="9975749" y="6528825"/>
              <a:ext cx="1665880" cy="461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 rot="19504256">
              <a:off x="11579663" y="5563820"/>
              <a:ext cx="1065330" cy="46128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2203501" y="2212390"/>
            <a:ext cx="8149041" cy="237031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求</a:t>
            </a:r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n</a:t>
            </a: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个数之和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189046" y="2590145"/>
            <a:ext cx="2198178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任务五</a:t>
            </a:r>
          </a:p>
        </p:txBody>
      </p:sp>
      <p:sp>
        <p:nvSpPr>
          <p:cNvPr id="16" name="椭圆 15"/>
          <p:cNvSpPr/>
          <p:nvPr/>
        </p:nvSpPr>
        <p:spPr>
          <a:xfrm>
            <a:off x="1862856" y="3704076"/>
            <a:ext cx="972993" cy="97299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353197" y="2105136"/>
            <a:ext cx="698679" cy="698679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096303" y="2480474"/>
            <a:ext cx="390525" cy="3905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3" grpId="0" bldLvl="0" animBg="1"/>
      <p:bldP spid="17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1665"/>
            <a:chOff x="609878" y="1056688"/>
            <a:chExt cx="6241175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任务要求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-1143786" y="85799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求</a:t>
            </a:r>
            <a:r>
              <a:rPr lang="en-US" altLang="zh-CN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n</a:t>
            </a: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个数之和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700778" y="2488710"/>
            <a:ext cx="8042910" cy="188057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）创建</a:t>
            </a:r>
            <a:r>
              <a:rPr lang="en-US" altLang="zh-CN" sz="2000" b="0" dirty="0">
                <a:ea typeface="宋体" panose="02010600030101010101" pitchFamily="2" charset="-122"/>
              </a:rPr>
              <a:t>Python</a:t>
            </a:r>
            <a:r>
              <a:rPr lang="zh-CN" altLang="en-US" sz="2000" b="0" dirty="0">
                <a:ea typeface="宋体" panose="02010600030101010101" pitchFamily="2" charset="-122"/>
              </a:rPr>
              <a:t>程序文件。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ea typeface="宋体" panose="02010600030101010101" pitchFamily="2" charset="-122"/>
              </a:rPr>
              <a:t>）用</a:t>
            </a:r>
            <a:r>
              <a:rPr lang="en-US" altLang="zh-CN" sz="2000" b="0" dirty="0">
                <a:ea typeface="宋体" panose="02010600030101010101" pitchFamily="2" charset="-122"/>
              </a:rPr>
              <a:t>import</a:t>
            </a:r>
            <a:r>
              <a:rPr lang="zh-CN" altLang="en-US" sz="2000" b="0" dirty="0">
                <a:ea typeface="宋体" panose="02010600030101010101" pitchFamily="2" charset="-122"/>
              </a:rPr>
              <a:t>语句实现随机数模块</a:t>
            </a:r>
            <a:r>
              <a:rPr lang="en-US" altLang="zh-CN" sz="2000" b="0" dirty="0">
                <a:ea typeface="宋体" panose="02010600030101010101" pitchFamily="2" charset="-122"/>
              </a:rPr>
              <a:t>random</a:t>
            </a:r>
            <a:r>
              <a:rPr lang="zh-CN" altLang="en-US" sz="2000" b="0" dirty="0">
                <a:ea typeface="宋体" panose="02010600030101010101" pitchFamily="2" charset="-122"/>
              </a:rPr>
              <a:t>的导入。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3</a:t>
            </a:r>
            <a:r>
              <a:rPr lang="zh-CN" altLang="en-US" sz="2000" b="0" dirty="0">
                <a:ea typeface="宋体" panose="02010600030101010101" pitchFamily="2" charset="-122"/>
              </a:rPr>
              <a:t>）用</a:t>
            </a:r>
            <a:r>
              <a:rPr lang="en-US" altLang="zh-CN" sz="2000" b="0" dirty="0" err="1">
                <a:ea typeface="宋体" panose="02010600030101010101" pitchFamily="2" charset="-122"/>
              </a:rPr>
              <a:t>randint</a:t>
            </a:r>
            <a:r>
              <a:rPr lang="en-US" altLang="zh-CN" sz="2000" b="0" dirty="0">
                <a:ea typeface="宋体" panose="02010600030101010101" pitchFamily="2" charset="-122"/>
              </a:rPr>
              <a:t>(1,10)</a:t>
            </a:r>
            <a:r>
              <a:rPr lang="zh-CN" altLang="en-US" sz="2000" b="0" dirty="0">
                <a:ea typeface="宋体" panose="02010600030101010101" pitchFamily="2" charset="-122"/>
              </a:rPr>
              <a:t>实现随机数的产生。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4</a:t>
            </a:r>
            <a:r>
              <a:rPr lang="zh-CN" altLang="en-US" sz="2000" b="0" dirty="0">
                <a:ea typeface="宋体" panose="02010600030101010101" pitchFamily="2" charset="-122"/>
              </a:rPr>
              <a:t>）结合</a:t>
            </a:r>
            <a:r>
              <a:rPr lang="en-US" altLang="zh-CN" sz="2000" b="0" dirty="0">
                <a:ea typeface="宋体" panose="02010600030101010101" pitchFamily="2" charset="-122"/>
              </a:rPr>
              <a:t>for</a:t>
            </a:r>
            <a:r>
              <a:rPr lang="zh-CN" altLang="en-US" sz="2000" b="0" dirty="0">
                <a:ea typeface="宋体" panose="02010600030101010101" pitchFamily="2" charset="-122"/>
              </a:rPr>
              <a:t>语句和累加技能，编程实现求出</a:t>
            </a:r>
            <a:r>
              <a:rPr lang="en-US" altLang="zh-CN" sz="2000" b="0" dirty="0">
                <a:ea typeface="宋体" panose="02010600030101010101" pitchFamily="2" charset="-122"/>
              </a:rPr>
              <a:t>5</a:t>
            </a:r>
            <a:r>
              <a:rPr lang="zh-CN" altLang="en-US" sz="2000" b="0" dirty="0">
                <a:ea typeface="宋体" panose="02010600030101010101" pitchFamily="2" charset="-122"/>
              </a:rPr>
              <a:t>个随机数之和的功能。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389929" y="1576299"/>
            <a:ext cx="9912808" cy="14189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）启动</a:t>
            </a:r>
            <a:r>
              <a:rPr lang="en-US" altLang="zh-CN" sz="2000" b="0" dirty="0">
                <a:ea typeface="宋体" panose="02010600030101010101" pitchFamily="2" charset="-122"/>
              </a:rPr>
              <a:t>Visual Studio Code</a:t>
            </a:r>
            <a:r>
              <a:rPr lang="zh-CN" altLang="en-US" sz="2000" b="0" dirty="0">
                <a:ea typeface="宋体" panose="02010600030101010101" pitchFamily="2" charset="-122"/>
              </a:rPr>
              <a:t>，新建文件并命名为</a:t>
            </a:r>
            <a:r>
              <a:rPr lang="en-US" altLang="zh-CN" sz="2000" b="0" dirty="0">
                <a:ea typeface="宋体" panose="02010600030101010101" pitchFamily="2" charset="-122"/>
              </a:rPr>
              <a:t>exam.py</a:t>
            </a:r>
            <a:r>
              <a:rPr lang="zh-CN" altLang="en-US" sz="2000" b="0" dirty="0">
                <a:ea typeface="宋体" panose="02010600030101010101" pitchFamily="2" charset="-122"/>
              </a:rPr>
              <a:t>，编辑代码。</a:t>
            </a:r>
            <a:endParaRPr lang="en-US" altLang="zh-CN" sz="2000" b="0" dirty="0">
              <a:ea typeface="宋体" panose="02010600030101010101" pitchFamily="2" charset="-122"/>
            </a:endParaRP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ea typeface="宋体" panose="02010600030101010101" pitchFamily="2" charset="-122"/>
              </a:rPr>
              <a:t>）执行“运行</a:t>
            </a:r>
            <a:r>
              <a:rPr lang="en-US" altLang="zh-CN" sz="2000" b="0" dirty="0">
                <a:ea typeface="宋体" panose="02010600030101010101" pitchFamily="2" charset="-122"/>
              </a:rPr>
              <a:t>/</a:t>
            </a:r>
            <a:r>
              <a:rPr lang="zh-CN" altLang="en-US" sz="2000" b="0" dirty="0">
                <a:ea typeface="宋体" panose="02010600030101010101" pitchFamily="2" charset="-122"/>
              </a:rPr>
              <a:t>启动调试”命令，可观察到终端输出</a:t>
            </a:r>
            <a:r>
              <a:rPr lang="en-US" altLang="zh-CN" sz="2000" b="0" dirty="0">
                <a:ea typeface="宋体" panose="02010600030101010101" pitchFamily="2" charset="-122"/>
              </a:rPr>
              <a:t>6</a:t>
            </a:r>
            <a:r>
              <a:rPr lang="zh-CN" altLang="en-US" sz="2000" b="0" dirty="0">
                <a:ea typeface="宋体" panose="02010600030101010101" pitchFamily="2" charset="-122"/>
              </a:rPr>
              <a:t>个数，最后一个数是前</a:t>
            </a:r>
            <a:r>
              <a:rPr lang="en-US" altLang="zh-CN" sz="2000" b="0" dirty="0">
                <a:ea typeface="宋体" panose="02010600030101010101" pitchFamily="2" charset="-122"/>
              </a:rPr>
              <a:t>5</a:t>
            </a:r>
            <a:r>
              <a:rPr lang="zh-CN" altLang="en-US" sz="2000" b="0" dirty="0">
                <a:ea typeface="宋体" panose="02010600030101010101" pitchFamily="2" charset="-122"/>
              </a:rPr>
              <a:t>个数的和（注意：每次执行输出的结果几乎不可能相同）。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D75B2F45-1D35-6B9A-FDFB-561410B42D65}"/>
              </a:ext>
            </a:extLst>
          </p:cNvPr>
          <p:cNvSpPr txBox="1"/>
          <p:nvPr/>
        </p:nvSpPr>
        <p:spPr>
          <a:xfrm>
            <a:off x="-1143786" y="85799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求</a:t>
            </a:r>
            <a:r>
              <a:rPr lang="en-US" altLang="zh-CN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n</a:t>
            </a: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个数之和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122F9C53-B946-1FB1-2301-29B14B62BA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44443" y="3148719"/>
            <a:ext cx="4185920" cy="33508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id="{AB3CF9BD-0269-5771-F90F-6E4CC4AC08C0}"/>
              </a:ext>
            </a:extLst>
          </p:cNvPr>
          <p:cNvSpPr txBox="1"/>
          <p:nvPr/>
        </p:nvSpPr>
        <p:spPr>
          <a:xfrm>
            <a:off x="-1143786" y="85799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求</a:t>
            </a:r>
            <a:r>
              <a:rPr lang="en-US" altLang="zh-CN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n</a:t>
            </a: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个数之和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DA547AB5-E111-512F-2F49-51CA71AB70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386" y="1965982"/>
            <a:ext cx="9533446" cy="3276884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id="{C3FE22CE-4CAB-333F-3CE8-5785C4FDB3E5}"/>
              </a:ext>
            </a:extLst>
          </p:cNvPr>
          <p:cNvSpPr txBox="1"/>
          <p:nvPr/>
        </p:nvSpPr>
        <p:spPr>
          <a:xfrm>
            <a:off x="-1143786" y="85799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求</a:t>
            </a:r>
            <a:r>
              <a:rPr lang="en-US" altLang="zh-CN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n</a:t>
            </a: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个数之和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44112D7E-65F3-DAF7-75EA-03E7879E6A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0708" y="1965982"/>
            <a:ext cx="9510584" cy="345215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5075381" y="2424339"/>
            <a:ext cx="5632247" cy="526392"/>
            <a:chOff x="5821780" y="1753322"/>
            <a:chExt cx="5632247" cy="526392"/>
          </a:xfrm>
        </p:grpSpPr>
        <p:sp>
          <p:nvSpPr>
            <p:cNvPr id="15" name="文本框 14"/>
            <p:cNvSpPr txBox="1"/>
            <p:nvPr/>
          </p:nvSpPr>
          <p:spPr>
            <a:xfrm>
              <a:off x="7054433" y="1818049"/>
              <a:ext cx="43995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随机红包</a:t>
              </a: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5821780" y="1753322"/>
              <a:ext cx="1479757" cy="526392"/>
              <a:chOff x="5821780" y="1753322"/>
              <a:chExt cx="1479757" cy="526392"/>
            </a:xfrm>
          </p:grpSpPr>
          <p:sp>
            <p:nvSpPr>
              <p:cNvPr id="13" name="文本框 12"/>
              <p:cNvSpPr txBox="1"/>
              <p:nvPr/>
            </p:nvSpPr>
            <p:spPr>
              <a:xfrm>
                <a:off x="5821780" y="1809992"/>
                <a:ext cx="14797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b="1" dirty="0">
                    <a:latin typeface="+mj-ea"/>
                    <a:ea typeface="+mj-ea"/>
                    <a:sym typeface="iekie jianyuanti" panose="02010601030101010101" pitchFamily="2" charset="-122"/>
                  </a:rPr>
                  <a:t>任务六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endParaRPr>
              </a:p>
            </p:txBody>
          </p:sp>
          <p:cxnSp>
            <p:nvCxnSpPr>
              <p:cNvPr id="14" name="直接连接符 13"/>
              <p:cNvCxnSpPr/>
              <p:nvPr/>
            </p:nvCxnSpPr>
            <p:spPr>
              <a:xfrm>
                <a:off x="6998921" y="1753322"/>
                <a:ext cx="0" cy="52639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组合 24"/>
          <p:cNvGrpSpPr/>
          <p:nvPr/>
        </p:nvGrpSpPr>
        <p:grpSpPr>
          <a:xfrm>
            <a:off x="5075381" y="3334086"/>
            <a:ext cx="5632247" cy="526392"/>
            <a:chOff x="5821780" y="1753322"/>
            <a:chExt cx="5632247" cy="526392"/>
          </a:xfrm>
        </p:grpSpPr>
        <p:sp>
          <p:nvSpPr>
            <p:cNvPr id="26" name="文本框 25"/>
            <p:cNvSpPr txBox="1"/>
            <p:nvPr/>
          </p:nvSpPr>
          <p:spPr>
            <a:xfrm>
              <a:off x="7054433" y="1809992"/>
              <a:ext cx="43995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b="1" dirty="0">
                  <a:latin typeface="+mj-ea"/>
                  <a:ea typeface="+mj-ea"/>
                  <a:sym typeface="iekie jianyuanti" panose="02010601030101010101" pitchFamily="2" charset="-122"/>
                </a:rPr>
                <a:t>输出九九乘法表</a:t>
              </a: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5821780" y="1753322"/>
              <a:ext cx="1479757" cy="526392"/>
              <a:chOff x="5821780" y="1753322"/>
              <a:chExt cx="1479757" cy="526392"/>
            </a:xfrm>
          </p:grpSpPr>
          <p:sp>
            <p:nvSpPr>
              <p:cNvPr id="28" name="文本框 27"/>
              <p:cNvSpPr txBox="1"/>
              <p:nvPr/>
            </p:nvSpPr>
            <p:spPr>
              <a:xfrm>
                <a:off x="5821780" y="1809992"/>
                <a:ext cx="14797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b="1" dirty="0">
                    <a:latin typeface="+mj-ea"/>
                    <a:ea typeface="+mj-ea"/>
                    <a:sym typeface="iekie jianyuanti" panose="02010601030101010101" pitchFamily="2" charset="-122"/>
                  </a:rPr>
                  <a:t>任务七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ea"/>
                  <a:ea typeface="+mj-ea"/>
                  <a:sym typeface="iekie jianyuanti" panose="02010601030101010101" pitchFamily="2" charset="-122"/>
                </a:endParaRPr>
              </a:p>
            </p:txBody>
          </p:sp>
          <p:cxnSp>
            <p:nvCxnSpPr>
              <p:cNvPr id="29" name="直接连接符 28"/>
              <p:cNvCxnSpPr/>
              <p:nvPr/>
            </p:nvCxnSpPr>
            <p:spPr>
              <a:xfrm>
                <a:off x="6998921" y="1753322"/>
                <a:ext cx="0" cy="52639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85" y="399079"/>
            <a:ext cx="11231131" cy="6059841"/>
            <a:chOff x="-3048707" y="-1959273"/>
            <a:chExt cx="18855629" cy="10173696"/>
          </a:xfrm>
        </p:grpSpPr>
        <p:sp>
          <p:nvSpPr>
            <p:cNvPr id="3" name="矩形: 圆角 2"/>
            <p:cNvSpPr/>
            <p:nvPr/>
          </p:nvSpPr>
          <p:spPr>
            <a:xfrm rot="19504256">
              <a:off x="5731135" y="1764779"/>
              <a:ext cx="10075787" cy="21589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 rot="19504256">
              <a:off x="-3048707" y="2621181"/>
              <a:ext cx="10744923" cy="29752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: 圆角 4"/>
            <p:cNvSpPr/>
            <p:nvPr/>
          </p:nvSpPr>
          <p:spPr>
            <a:xfrm rot="19504256">
              <a:off x="2750388" y="6055518"/>
              <a:ext cx="4136844" cy="215890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: 圆角 5"/>
            <p:cNvSpPr/>
            <p:nvPr/>
          </p:nvSpPr>
          <p:spPr>
            <a:xfrm rot="19504256">
              <a:off x="6645479" y="-1959273"/>
              <a:ext cx="4193355" cy="2975293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 rot="19504256" flipH="1">
              <a:off x="631547" y="-303940"/>
              <a:ext cx="2557015" cy="547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/>
            <p:cNvSpPr/>
            <p:nvPr/>
          </p:nvSpPr>
          <p:spPr>
            <a:xfrm rot="19504256" flipH="1">
              <a:off x="-365334" y="954809"/>
              <a:ext cx="1049841" cy="54788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: 圆角 8"/>
            <p:cNvSpPr/>
            <p:nvPr/>
          </p:nvSpPr>
          <p:spPr>
            <a:xfrm rot="19504256">
              <a:off x="9975749" y="6528825"/>
              <a:ext cx="1665880" cy="461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 rot="19504256">
              <a:off x="11579663" y="5563820"/>
              <a:ext cx="1065330" cy="46128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2203501" y="2212390"/>
            <a:ext cx="8149041" cy="237031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随 机 红 包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189046" y="2590145"/>
            <a:ext cx="219817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任务六</a:t>
            </a:r>
          </a:p>
        </p:txBody>
      </p:sp>
      <p:sp>
        <p:nvSpPr>
          <p:cNvPr id="16" name="椭圆 15"/>
          <p:cNvSpPr/>
          <p:nvPr/>
        </p:nvSpPr>
        <p:spPr>
          <a:xfrm>
            <a:off x="1862856" y="3704076"/>
            <a:ext cx="972993" cy="97299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353197" y="2105136"/>
            <a:ext cx="698679" cy="698679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096303" y="2480474"/>
            <a:ext cx="390525" cy="3905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3" grpId="0" bldLvl="0" animBg="1"/>
      <p:bldP spid="17" grpId="0" bldLvl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1665"/>
            <a:chOff x="609878" y="1056688"/>
            <a:chExt cx="6241175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任务要求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-1446530" y="11504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随机红包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601470" y="2411174"/>
            <a:ext cx="8522918" cy="188057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）用数组定义指定金额的红包金额。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ea typeface="宋体" panose="02010600030101010101" pitchFamily="2" charset="-122"/>
              </a:rPr>
              <a:t>）结用</a:t>
            </a:r>
            <a:r>
              <a:rPr lang="en-US" altLang="zh-CN" sz="2000" b="0" dirty="0" err="1">
                <a:ea typeface="宋体" panose="02010600030101010101" pitchFamily="2" charset="-122"/>
              </a:rPr>
              <a:t>randint</a:t>
            </a:r>
            <a:r>
              <a:rPr lang="en-US" altLang="zh-CN" sz="2000" b="0" dirty="0">
                <a:ea typeface="宋体" panose="02010600030101010101" pitchFamily="2" charset="-122"/>
              </a:rPr>
              <a:t>(1,10)</a:t>
            </a:r>
            <a:r>
              <a:rPr lang="zh-CN" altLang="en-US" sz="2000" b="0" dirty="0">
                <a:ea typeface="宋体" panose="02010600030101010101" pitchFamily="2" charset="-122"/>
              </a:rPr>
              <a:t>实现随机数的产生。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3</a:t>
            </a:r>
            <a:r>
              <a:rPr lang="zh-CN" altLang="en-US" sz="2000" b="0" dirty="0">
                <a:ea typeface="宋体" panose="02010600030101010101" pitchFamily="2" charset="-122"/>
              </a:rPr>
              <a:t>）结合</a:t>
            </a:r>
            <a:r>
              <a:rPr lang="en-US" altLang="zh-CN" sz="2000" b="0" dirty="0">
                <a:ea typeface="宋体" panose="02010600030101010101" pitchFamily="2" charset="-122"/>
              </a:rPr>
              <a:t>for</a:t>
            </a:r>
            <a:r>
              <a:rPr lang="zh-CN" altLang="en-US" sz="2000" b="0" dirty="0">
                <a:ea typeface="宋体" panose="02010600030101010101" pitchFamily="2" charset="-122"/>
              </a:rPr>
              <a:t>语句和</a:t>
            </a:r>
            <a:r>
              <a:rPr lang="en-US" altLang="zh-CN" sz="2000" b="0" dirty="0" err="1">
                <a:ea typeface="宋体" panose="02010600030101010101" pitchFamily="2" charset="-122"/>
              </a:rPr>
              <a:t>randint</a:t>
            </a:r>
            <a:r>
              <a:rPr lang="en-US" altLang="zh-CN" sz="2000" b="0" dirty="0">
                <a:ea typeface="宋体" panose="02010600030101010101" pitchFamily="2" charset="-122"/>
              </a:rPr>
              <a:t>()</a:t>
            </a:r>
            <a:r>
              <a:rPr lang="zh-CN" altLang="en-US" sz="2000" b="0" dirty="0">
                <a:ea typeface="宋体" panose="02010600030101010101" pitchFamily="2" charset="-122"/>
              </a:rPr>
              <a:t>的随机数功能，编程实现随机显示其中一个红包金额的功能。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184910" y="1517015"/>
            <a:ext cx="9292590" cy="14189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）启动</a:t>
            </a:r>
            <a:r>
              <a:rPr lang="en-US" altLang="zh-CN" sz="2000" b="0" dirty="0">
                <a:ea typeface="宋体" panose="02010600030101010101" pitchFamily="2" charset="-122"/>
              </a:rPr>
              <a:t>Visual Studio Code</a:t>
            </a:r>
            <a:r>
              <a:rPr lang="zh-CN" altLang="en-US" sz="2000" b="0" dirty="0">
                <a:ea typeface="宋体" panose="02010600030101010101" pitchFamily="2" charset="-122"/>
              </a:rPr>
              <a:t>，新建文件并命名为</a:t>
            </a:r>
            <a:r>
              <a:rPr lang="en-US" altLang="zh-CN" sz="2000" b="0" dirty="0">
                <a:ea typeface="宋体" panose="02010600030101010101" pitchFamily="2" charset="-122"/>
              </a:rPr>
              <a:t>exam.py</a:t>
            </a:r>
            <a:r>
              <a:rPr lang="zh-CN" altLang="en-US" sz="2000" b="0" dirty="0">
                <a:ea typeface="宋体" panose="02010600030101010101" pitchFamily="2" charset="-122"/>
              </a:rPr>
              <a:t>，编辑代码。</a:t>
            </a:r>
            <a:endParaRPr lang="en-US" altLang="zh-CN" sz="2000" b="0" dirty="0">
              <a:ea typeface="宋体" panose="02010600030101010101" pitchFamily="2" charset="-122"/>
            </a:endParaRPr>
          </a:p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ea typeface="宋体" panose="02010600030101010101" pitchFamily="2" charset="-122"/>
              </a:rPr>
              <a:t>）执行“运行</a:t>
            </a:r>
            <a:r>
              <a:rPr lang="en-US" altLang="zh-CN" sz="2000" b="0" dirty="0">
                <a:ea typeface="宋体" panose="02010600030101010101" pitchFamily="2" charset="-122"/>
              </a:rPr>
              <a:t>/</a:t>
            </a:r>
            <a:r>
              <a:rPr lang="zh-CN" altLang="en-US" sz="2000" b="0" dirty="0">
                <a:ea typeface="宋体" panose="02010600030101010101" pitchFamily="2" charset="-122"/>
              </a:rPr>
              <a:t>启动调试”命令，可观察到终端输出</a:t>
            </a:r>
            <a:r>
              <a:rPr lang="en-US" altLang="zh-CN" sz="2000" b="0" dirty="0">
                <a:ea typeface="宋体" panose="02010600030101010101" pitchFamily="2" charset="-122"/>
              </a:rPr>
              <a:t>5</a:t>
            </a:r>
            <a:r>
              <a:rPr lang="zh-CN" altLang="en-US" sz="2000" b="0" dirty="0">
                <a:ea typeface="宋体" panose="02010600030101010101" pitchFamily="2" charset="-122"/>
              </a:rPr>
              <a:t>个数，前</a:t>
            </a:r>
            <a:r>
              <a:rPr lang="en-US" altLang="zh-CN" sz="2000" b="0" dirty="0">
                <a:ea typeface="宋体" panose="02010600030101010101" pitchFamily="2" charset="-122"/>
              </a:rPr>
              <a:t>4</a:t>
            </a:r>
            <a:r>
              <a:rPr lang="zh-CN" altLang="en-US" sz="2000" b="0" dirty="0">
                <a:ea typeface="宋体" panose="02010600030101010101" pitchFamily="2" charset="-122"/>
              </a:rPr>
              <a:t>个数是数列各元素值，最后一个数是从前</a:t>
            </a:r>
            <a:r>
              <a:rPr lang="en-US" altLang="zh-CN" sz="2000" b="0" dirty="0">
                <a:ea typeface="宋体" panose="02010600030101010101" pitchFamily="2" charset="-122"/>
              </a:rPr>
              <a:t>4</a:t>
            </a:r>
            <a:r>
              <a:rPr lang="zh-CN" altLang="en-US" sz="2000" b="0" dirty="0">
                <a:ea typeface="宋体" panose="02010600030101010101" pitchFamily="2" charset="-122"/>
              </a:rPr>
              <a:t>个数随机抽出的其中一个数。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BD845E5A-3D18-C24E-B035-EFFF819824C1}"/>
              </a:ext>
            </a:extLst>
          </p:cNvPr>
          <p:cNvSpPr txBox="1"/>
          <p:nvPr/>
        </p:nvSpPr>
        <p:spPr>
          <a:xfrm>
            <a:off x="-1446530" y="11504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随机红包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F4A04120-48F1-5BDC-DF1F-E2206A2872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68725" y="2990134"/>
            <a:ext cx="4124960" cy="34302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id="{3A070FF4-4CB5-C799-FBC9-10086995F365}"/>
              </a:ext>
            </a:extLst>
          </p:cNvPr>
          <p:cNvSpPr txBox="1"/>
          <p:nvPr/>
        </p:nvSpPr>
        <p:spPr>
          <a:xfrm>
            <a:off x="-1446530" y="11504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随机红包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C8EF2EB4-9468-791C-81F4-95B4D415BA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8018" y="2228175"/>
            <a:ext cx="9586791" cy="2872989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id="{7CB464EB-973A-5981-35E0-530F4A9C27B9}"/>
              </a:ext>
            </a:extLst>
          </p:cNvPr>
          <p:cNvSpPr txBox="1"/>
          <p:nvPr/>
        </p:nvSpPr>
        <p:spPr>
          <a:xfrm>
            <a:off x="-1446530" y="11504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随机红包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672A90E6-7C6D-6041-C20B-C6C8D8AB88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9260" y="2233594"/>
            <a:ext cx="9693480" cy="2918713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85" y="399079"/>
            <a:ext cx="11231131" cy="6059841"/>
            <a:chOff x="-3048707" y="-1959273"/>
            <a:chExt cx="18855629" cy="10173696"/>
          </a:xfrm>
        </p:grpSpPr>
        <p:sp>
          <p:nvSpPr>
            <p:cNvPr id="3" name="矩形: 圆角 2"/>
            <p:cNvSpPr/>
            <p:nvPr/>
          </p:nvSpPr>
          <p:spPr>
            <a:xfrm rot="19504256">
              <a:off x="5731135" y="1764779"/>
              <a:ext cx="10075787" cy="21589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 rot="19504256">
              <a:off x="-3048707" y="2621181"/>
              <a:ext cx="10744923" cy="29752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: 圆角 4"/>
            <p:cNvSpPr/>
            <p:nvPr/>
          </p:nvSpPr>
          <p:spPr>
            <a:xfrm rot="19504256">
              <a:off x="2750388" y="6055518"/>
              <a:ext cx="4136844" cy="215890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: 圆角 5"/>
            <p:cNvSpPr/>
            <p:nvPr/>
          </p:nvSpPr>
          <p:spPr>
            <a:xfrm rot="19504256">
              <a:off x="6645479" y="-1959273"/>
              <a:ext cx="4193355" cy="2975293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 rot="19504256" flipH="1">
              <a:off x="631547" y="-303940"/>
              <a:ext cx="2557015" cy="547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/>
            <p:cNvSpPr/>
            <p:nvPr/>
          </p:nvSpPr>
          <p:spPr>
            <a:xfrm rot="19504256" flipH="1">
              <a:off x="-365334" y="954809"/>
              <a:ext cx="1049841" cy="54788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: 圆角 8"/>
            <p:cNvSpPr/>
            <p:nvPr/>
          </p:nvSpPr>
          <p:spPr>
            <a:xfrm rot="19504256">
              <a:off x="9975749" y="6528825"/>
              <a:ext cx="1665880" cy="461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 rot="19504256">
              <a:off x="11579663" y="5563820"/>
              <a:ext cx="1065330" cy="46128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2203501" y="2212390"/>
            <a:ext cx="8149041" cy="237031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输出九九乘法表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189046" y="2590145"/>
            <a:ext cx="2198178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任务七</a:t>
            </a:r>
          </a:p>
        </p:txBody>
      </p:sp>
      <p:sp>
        <p:nvSpPr>
          <p:cNvPr id="16" name="椭圆 15"/>
          <p:cNvSpPr/>
          <p:nvPr/>
        </p:nvSpPr>
        <p:spPr>
          <a:xfrm>
            <a:off x="1862856" y="3704076"/>
            <a:ext cx="972993" cy="97299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353197" y="2105136"/>
            <a:ext cx="698679" cy="698679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096303" y="2480474"/>
            <a:ext cx="390525" cy="3905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3" grpId="0" bldLvl="0" animBg="1"/>
      <p:bldP spid="17" grpId="0" bldLvl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1665"/>
            <a:chOff x="609878" y="1056688"/>
            <a:chExt cx="6241175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任务要求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-952108" y="39736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输出九九乘法表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818148" y="2634576"/>
            <a:ext cx="7344705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）乘法表中的每个表达式纵向对齐。</a:t>
            </a: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）用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for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语句的二重循环的嵌套应用实现九九乘法表输出。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852486" y="1626592"/>
            <a:ext cx="10030460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ea typeface="宋体" panose="02010600030101010101" pitchFamily="2" charset="-122"/>
              </a:rPr>
              <a:t>）启动</a:t>
            </a:r>
            <a:r>
              <a:rPr lang="en-US" altLang="zh-CN" sz="2000" b="0" dirty="0">
                <a:ea typeface="宋体" panose="02010600030101010101" pitchFamily="2" charset="-122"/>
              </a:rPr>
              <a:t>Visual Studio Code</a:t>
            </a:r>
            <a:r>
              <a:rPr lang="zh-CN" altLang="en-US" sz="2000" b="0" dirty="0">
                <a:ea typeface="宋体" panose="02010600030101010101" pitchFamily="2" charset="-122"/>
              </a:rPr>
              <a:t>，新建文件并命名为</a:t>
            </a:r>
            <a:r>
              <a:rPr lang="en-US" altLang="zh-CN" sz="2000" b="0" dirty="0">
                <a:ea typeface="宋体" panose="02010600030101010101" pitchFamily="2" charset="-122"/>
              </a:rPr>
              <a:t>exam.py</a:t>
            </a:r>
            <a:r>
              <a:rPr lang="zh-CN" altLang="en-US" sz="2000" b="0" dirty="0">
                <a:ea typeface="宋体" panose="02010600030101010101" pitchFamily="2" charset="-122"/>
              </a:rPr>
              <a:t>，编辑代码，如图所示。</a:t>
            </a:r>
            <a:endParaRPr lang="en-US" altLang="zh-CN" sz="2000" b="0" dirty="0">
              <a:ea typeface="宋体" panose="02010600030101010101" pitchFamily="2" charset="-122"/>
            </a:endParaRPr>
          </a:p>
          <a:p>
            <a:pPr indent="304800" fontAlgn="auto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ea typeface="宋体" panose="02010600030101010101" pitchFamily="2" charset="-122"/>
              </a:rPr>
              <a:t>）执行“运行</a:t>
            </a:r>
            <a:r>
              <a:rPr lang="en-US" altLang="zh-CN" sz="2000" b="0" dirty="0">
                <a:ea typeface="宋体" panose="02010600030101010101" pitchFamily="2" charset="-122"/>
              </a:rPr>
              <a:t>/</a:t>
            </a:r>
            <a:r>
              <a:rPr lang="zh-CN" altLang="en-US" sz="2000" b="0" dirty="0">
                <a:ea typeface="宋体" panose="02010600030101010101" pitchFamily="2" charset="-122"/>
              </a:rPr>
              <a:t>启动调试”命令，可观察到终端输出了一个九九乘法表，如图</a:t>
            </a:r>
            <a:r>
              <a:rPr lang="zh-CN" altLang="en-US" sz="2000" dirty="0">
                <a:ea typeface="宋体" panose="02010600030101010101" pitchFamily="2" charset="-122"/>
              </a:rPr>
              <a:t>所示</a:t>
            </a:r>
            <a:r>
              <a:rPr lang="zh-CN" altLang="en-US" sz="2000" b="0" dirty="0">
                <a:ea typeface="宋体" panose="02010600030101010101" pitchFamily="2" charset="-122"/>
              </a:rPr>
              <a:t>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00640A8E-F473-39BB-B7C0-E3152875BEC4}"/>
              </a:ext>
            </a:extLst>
          </p:cNvPr>
          <p:cNvSpPr txBox="1"/>
          <p:nvPr/>
        </p:nvSpPr>
        <p:spPr>
          <a:xfrm>
            <a:off x="-952108" y="39736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输出九九乘法表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873F71CF-A7C1-B92E-4F71-C1DA811549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59316" y="2927663"/>
            <a:ext cx="6014624" cy="36051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id="{BA5EFBD7-0796-FBDC-75E2-674E5AE75BC1}"/>
              </a:ext>
            </a:extLst>
          </p:cNvPr>
          <p:cNvSpPr txBox="1"/>
          <p:nvPr/>
        </p:nvSpPr>
        <p:spPr>
          <a:xfrm>
            <a:off x="-952108" y="39736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输出九九乘法表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7034B317-64BE-4625-9E90-6A55AC6CCD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586" y="1931477"/>
            <a:ext cx="9617273" cy="195851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98B61067-2B82-3B2F-3940-EE239854F7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2587" y="4219559"/>
            <a:ext cx="9746825" cy="1699407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5767753" y="2334179"/>
            <a:ext cx="5146431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spc="600" dirty="0">
                <a:latin typeface="+mj-ea"/>
                <a:ea typeface="+mj-ea"/>
                <a:cs typeface="+mn-ea"/>
                <a:sym typeface="+mn-lt"/>
              </a:rPr>
              <a:t>感谢聆听</a:t>
            </a:r>
          </a:p>
        </p:txBody>
      </p:sp>
      <p:sp>
        <p:nvSpPr>
          <p:cNvPr id="29" name="矩形: 圆角 28"/>
          <p:cNvSpPr/>
          <p:nvPr/>
        </p:nvSpPr>
        <p:spPr>
          <a:xfrm>
            <a:off x="5975233" y="3733450"/>
            <a:ext cx="4566842" cy="791308"/>
          </a:xfrm>
          <a:prstGeom prst="roundRect">
            <a:avLst>
              <a:gd name="adj" fmla="val 7027"/>
            </a:avLst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 w="12700" cap="flat" cmpd="sng" algn="ctr">
            <a:noFill/>
            <a:prstDash val="solid"/>
            <a:miter lim="800000"/>
          </a:ln>
          <a:effectLst>
            <a:outerShdw blurRad="330200" dist="63500" dir="2700000" sx="103000" sy="103000" algn="tl" rotWithShape="0">
              <a:srgbClr val="FFC000">
                <a:alpha val="11000"/>
              </a:srgbClr>
            </a:outerShdw>
          </a:effectLst>
        </p:spPr>
        <p:txBody>
          <a:bodyPr rtlCol="0" anchor="ctr"/>
          <a:lstStyle/>
          <a:p>
            <a:pPr lvl="0" algn="dist"/>
            <a:r>
              <a:rPr lang="en-US" altLang="zh-CN" sz="6000" b="1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+mn-ea"/>
                <a:sym typeface="+mn-lt"/>
              </a:rPr>
              <a:t>TNANKS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2830286" y="1573280"/>
            <a:ext cx="8327709" cy="858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850">
              <a:lnSpc>
                <a:spcPct val="150000"/>
              </a:lnSpc>
            </a:pP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１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认识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Python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的基本程序结构。</a:t>
            </a:r>
          </a:p>
          <a:p>
            <a:pPr indent="450850">
              <a:lnSpc>
                <a:spcPct val="150000"/>
              </a:lnSpc>
            </a:pP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２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掌握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Python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的基本编程知识。</a:t>
            </a:r>
          </a:p>
        </p:txBody>
      </p:sp>
      <p:sp>
        <p:nvSpPr>
          <p:cNvPr id="2" name="矩形: 圆角 1"/>
          <p:cNvSpPr/>
          <p:nvPr/>
        </p:nvSpPr>
        <p:spPr>
          <a:xfrm>
            <a:off x="914400" y="1497913"/>
            <a:ext cx="1640114" cy="885371"/>
          </a:xfrm>
          <a:prstGeom prst="roundRect">
            <a:avLst/>
          </a:prstGeom>
          <a:gradFill flip="none" rotWithShape="1"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2000" b="1" kern="100" dirty="0">
                <a:effectLst/>
                <a:latin typeface="+mj-ea"/>
                <a:ea typeface="+mj-ea"/>
                <a:cs typeface="宋体" panose="02010600030101010101" pitchFamily="2" charset="-122"/>
              </a:rPr>
              <a:t>知识目标</a:t>
            </a:r>
            <a:endParaRPr lang="zh-CN" altLang="zh-CN" sz="2000" b="1" kern="100" dirty="0"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30285" y="3116045"/>
            <a:ext cx="8327709" cy="858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850">
              <a:lnSpc>
                <a:spcPct val="150000"/>
              </a:lnSpc>
            </a:pP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１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能进行简单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Python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程序的编辑。</a:t>
            </a:r>
          </a:p>
          <a:p>
            <a:pPr indent="450850">
              <a:lnSpc>
                <a:spcPct val="150000"/>
              </a:lnSpc>
            </a:pP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２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能进行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Python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程序的运行与调试。</a:t>
            </a:r>
          </a:p>
        </p:txBody>
      </p:sp>
      <p:sp>
        <p:nvSpPr>
          <p:cNvPr id="4" name="矩形: 圆角 3"/>
          <p:cNvSpPr/>
          <p:nvPr/>
        </p:nvSpPr>
        <p:spPr>
          <a:xfrm>
            <a:off x="914400" y="3116045"/>
            <a:ext cx="1640114" cy="885371"/>
          </a:xfrm>
          <a:prstGeom prst="roundRect">
            <a:avLst/>
          </a:prstGeom>
          <a:gradFill flip="none" rotWithShape="1"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kern="100" dirty="0">
                <a:effectLst/>
                <a:latin typeface="+mj-ea"/>
                <a:ea typeface="+mj-ea"/>
                <a:cs typeface="宋体" panose="02010600030101010101" pitchFamily="2" charset="-122"/>
              </a:rPr>
              <a:t>能力目标</a:t>
            </a:r>
            <a:endParaRPr lang="zh-CN" altLang="zh-CN" sz="2000" b="1" kern="100" dirty="0"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30285" y="4525334"/>
            <a:ext cx="8327709" cy="1273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850">
              <a:lnSpc>
                <a:spcPct val="150000"/>
              </a:lnSpc>
            </a:pP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１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能根据简单要求进行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Python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程序的编写。</a:t>
            </a:r>
          </a:p>
          <a:p>
            <a:pPr indent="450850">
              <a:lnSpc>
                <a:spcPct val="150000"/>
              </a:lnSpc>
            </a:pP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２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激发学生学习大数据知识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的兴趣，提高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学生使用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Python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进行数据处理的   热情。</a:t>
            </a:r>
          </a:p>
        </p:txBody>
      </p:sp>
      <p:sp>
        <p:nvSpPr>
          <p:cNvPr id="7" name="矩形: 圆角 6"/>
          <p:cNvSpPr/>
          <p:nvPr/>
        </p:nvSpPr>
        <p:spPr>
          <a:xfrm>
            <a:off x="914400" y="4651348"/>
            <a:ext cx="1640114" cy="885371"/>
          </a:xfrm>
          <a:prstGeom prst="roundRect">
            <a:avLst/>
          </a:prstGeom>
          <a:gradFill flip="none" rotWithShape="1"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kern="100" dirty="0">
                <a:effectLst/>
                <a:latin typeface="+mj-ea"/>
                <a:ea typeface="+mj-ea"/>
                <a:cs typeface="宋体" panose="02010600030101010101" pitchFamily="2" charset="-122"/>
              </a:rPr>
              <a:t>素质目标</a:t>
            </a:r>
            <a:endParaRPr lang="zh-CN" altLang="zh-CN" sz="2000" b="1" kern="100" dirty="0"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3135086" y="2780237"/>
            <a:ext cx="8022909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3135086" y="4289723"/>
            <a:ext cx="8022909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798879" y="48413"/>
            <a:ext cx="900434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  <a:cs typeface="+mn-ea"/>
                <a:sym typeface="+mn-lt"/>
              </a:rPr>
              <a:t>教学目标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85" y="399079"/>
            <a:ext cx="11231131" cy="6059841"/>
            <a:chOff x="-3048707" y="-1959273"/>
            <a:chExt cx="18855629" cy="10173696"/>
          </a:xfrm>
        </p:grpSpPr>
        <p:sp>
          <p:nvSpPr>
            <p:cNvPr id="3" name="矩形: 圆角 2"/>
            <p:cNvSpPr/>
            <p:nvPr/>
          </p:nvSpPr>
          <p:spPr>
            <a:xfrm rot="19504256">
              <a:off x="5731135" y="1764779"/>
              <a:ext cx="10075787" cy="21589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 rot="19504256">
              <a:off x="-3048707" y="2621181"/>
              <a:ext cx="10744923" cy="29752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: 圆角 4"/>
            <p:cNvSpPr/>
            <p:nvPr/>
          </p:nvSpPr>
          <p:spPr>
            <a:xfrm rot="19504256">
              <a:off x="2750388" y="6055518"/>
              <a:ext cx="4136844" cy="2158905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矩形: 圆角 5"/>
            <p:cNvSpPr/>
            <p:nvPr/>
          </p:nvSpPr>
          <p:spPr>
            <a:xfrm rot="19504256">
              <a:off x="6645479" y="-1959273"/>
              <a:ext cx="4193355" cy="2975293"/>
            </a:xfrm>
            <a:prstGeom prst="roundRect">
              <a:avLst>
                <a:gd name="adj" fmla="val 50000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 rot="19504256" flipH="1">
              <a:off x="631547" y="-303940"/>
              <a:ext cx="2557015" cy="5478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/>
            <p:cNvSpPr/>
            <p:nvPr/>
          </p:nvSpPr>
          <p:spPr>
            <a:xfrm rot="19504256" flipH="1">
              <a:off x="-365334" y="954809"/>
              <a:ext cx="1049841" cy="54788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矩形: 圆角 8"/>
            <p:cNvSpPr/>
            <p:nvPr/>
          </p:nvSpPr>
          <p:spPr>
            <a:xfrm rot="19504256">
              <a:off x="9975749" y="6528825"/>
              <a:ext cx="1665880" cy="461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/>
            <p:cNvSpPr/>
            <p:nvPr/>
          </p:nvSpPr>
          <p:spPr>
            <a:xfrm rot="19504256">
              <a:off x="11579663" y="5563820"/>
              <a:ext cx="1065330" cy="46128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2203501" y="2212390"/>
            <a:ext cx="8149041" cy="237031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031413" y="3482286"/>
            <a:ext cx="6493216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第一个</a:t>
            </a:r>
            <a:r>
              <a:rPr lang="en-US" altLang="zh-CN" sz="3200" b="1" spc="600" dirty="0">
                <a:latin typeface="+mj-ea"/>
                <a:ea typeface="+mj-ea"/>
                <a:cs typeface="+mn-ea"/>
                <a:sym typeface="+mn-lt"/>
              </a:rPr>
              <a:t>hello</a:t>
            </a:r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程序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189046" y="2590145"/>
            <a:ext cx="219817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600" dirty="0">
                <a:latin typeface="+mj-ea"/>
                <a:ea typeface="+mj-ea"/>
                <a:cs typeface="+mn-ea"/>
                <a:sym typeface="+mn-lt"/>
              </a:rPr>
              <a:t>任务一</a:t>
            </a:r>
          </a:p>
        </p:txBody>
      </p:sp>
      <p:sp>
        <p:nvSpPr>
          <p:cNvPr id="16" name="椭圆 15"/>
          <p:cNvSpPr/>
          <p:nvPr/>
        </p:nvSpPr>
        <p:spPr>
          <a:xfrm>
            <a:off x="1862856" y="3704076"/>
            <a:ext cx="972993" cy="97299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353197" y="2105136"/>
            <a:ext cx="698679" cy="698679"/>
          </a:xfrm>
          <a:prstGeom prst="ellipse">
            <a:avLst/>
          </a:prstGeom>
          <a:gradFill>
            <a:gsLst>
              <a:gs pos="100000">
                <a:srgbClr val="0047D6"/>
              </a:gs>
              <a:gs pos="0">
                <a:srgbClr val="00B0F0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096303" y="2480474"/>
            <a:ext cx="390525" cy="3905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3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98879" y="48413"/>
            <a:ext cx="900434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  <a:cs typeface="+mn-ea"/>
                <a:sym typeface="+mn-lt"/>
              </a:rPr>
              <a:t>第一个</a:t>
            </a:r>
            <a:r>
              <a:rPr lang="en-US" altLang="zh-CN" sz="2800" b="1" dirty="0">
                <a:latin typeface="+mj-ea"/>
                <a:ea typeface="+mj-ea"/>
                <a:cs typeface="+mn-ea"/>
                <a:sym typeface="+mn-lt"/>
              </a:rPr>
              <a:t>hello</a:t>
            </a:r>
            <a:r>
              <a:rPr lang="zh-CN" altLang="en-US" sz="2800" b="1" dirty="0">
                <a:latin typeface="+mj-ea"/>
                <a:ea typeface="+mj-ea"/>
                <a:cs typeface="+mn-ea"/>
                <a:sym typeface="+mn-lt"/>
              </a:rPr>
              <a:t>程序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088020" y="2121964"/>
            <a:ext cx="10069975" cy="1880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850">
              <a:lnSpc>
                <a:spcPct val="150000"/>
              </a:lnSpc>
            </a:pP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１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在指定目录下正确创建和保存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Python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程序文件。</a:t>
            </a:r>
          </a:p>
          <a:p>
            <a:pPr indent="450850">
              <a:lnSpc>
                <a:spcPct val="150000"/>
              </a:lnSpc>
            </a:pP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２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确保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Python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程序文件的扩展名为“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</a:t>
            </a:r>
            <a:r>
              <a:rPr lang="en-US" altLang="zh-CN" sz="2000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py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”。</a:t>
            </a:r>
          </a:p>
          <a:p>
            <a:pPr indent="450850">
              <a:lnSpc>
                <a:spcPct val="150000"/>
              </a:lnSpc>
            </a:pP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３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编程实现在终端输出“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hello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”字符的功能。</a:t>
            </a:r>
          </a:p>
          <a:p>
            <a:pPr indent="450850">
              <a:lnSpc>
                <a:spcPct val="150000"/>
              </a:lnSpc>
            </a:pP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４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调试运行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Python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程序，得到正确的运行效果。</a:t>
            </a:r>
            <a:endParaRPr lang="zh-CN" altLang="en-US" sz="2000" dirty="0"/>
          </a:p>
        </p:txBody>
      </p:sp>
      <p:grpSp>
        <p:nvGrpSpPr>
          <p:cNvPr id="5" name="组合 4"/>
          <p:cNvGrpSpPr/>
          <p:nvPr/>
        </p:nvGrpSpPr>
        <p:grpSpPr>
          <a:xfrm>
            <a:off x="609878" y="1056688"/>
            <a:ext cx="6241175" cy="461665"/>
            <a:chOff x="609878" y="1056688"/>
            <a:chExt cx="6241175" cy="46166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任务要求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7" name="文本框 6"/>
            <p:cNvSpPr txBox="1"/>
            <p:nvPr/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8" name="îṩļíḓè"/>
            <p:cNvSpPr/>
            <p:nvPr/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298450" y="1671955"/>
            <a:ext cx="10756900" cy="4955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）启动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Visual Studio Code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，执行“文件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/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打开文件夹”命令，如图所示。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FD111FF0-0192-FB34-3CBF-821952894772}"/>
              </a:ext>
            </a:extLst>
          </p:cNvPr>
          <p:cNvSpPr txBox="1"/>
          <p:nvPr/>
        </p:nvSpPr>
        <p:spPr>
          <a:xfrm>
            <a:off x="798879" y="48413"/>
            <a:ext cx="900434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  <a:cs typeface="+mn-ea"/>
                <a:sym typeface="+mn-lt"/>
              </a:rPr>
              <a:t>第一个</a:t>
            </a:r>
            <a:r>
              <a:rPr lang="en-US" altLang="zh-CN" sz="2800" b="1" dirty="0">
                <a:latin typeface="+mj-ea"/>
                <a:ea typeface="+mj-ea"/>
                <a:cs typeface="+mn-ea"/>
                <a:sym typeface="+mn-lt"/>
              </a:rPr>
              <a:t>hello</a:t>
            </a:r>
            <a:r>
              <a:rPr lang="zh-CN" altLang="en-US" sz="2800" b="1" dirty="0">
                <a:latin typeface="+mj-ea"/>
                <a:ea typeface="+mj-ea"/>
                <a:cs typeface="+mn-ea"/>
                <a:sym typeface="+mn-lt"/>
              </a:rPr>
              <a:t>程序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E02540FB-B0EA-43D1-8728-14435D8006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973231" y="2430672"/>
            <a:ext cx="4245537" cy="30473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3" name="文本框 2"/>
            <p:cNvSpPr txBox="1"/>
            <p:nvPr>
              <p:custDataLst>
                <p:tags r:id="rId1"/>
              </p:custDataLst>
            </p:nvPr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4" name="îṩļíḓè"/>
            <p:cNvSpPr/>
            <p:nvPr>
              <p:custDataLst>
                <p:tags r:id="rId2"/>
              </p:custDataLst>
            </p:nvPr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996950" y="1630680"/>
            <a:ext cx="9190355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/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）在打开的“打开文件夹”对话框中选择一个文件夹。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5140B945-79A3-564A-7409-922FB1A9C377}"/>
              </a:ext>
            </a:extLst>
          </p:cNvPr>
          <p:cNvSpPr txBox="1"/>
          <p:nvPr/>
        </p:nvSpPr>
        <p:spPr>
          <a:xfrm>
            <a:off x="798879" y="48413"/>
            <a:ext cx="900434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  <a:cs typeface="+mn-ea"/>
                <a:sym typeface="+mn-lt"/>
              </a:rPr>
              <a:t>第一个</a:t>
            </a:r>
            <a:r>
              <a:rPr lang="en-US" altLang="zh-CN" sz="2800" b="1" dirty="0">
                <a:latin typeface="+mj-ea"/>
                <a:ea typeface="+mj-ea"/>
                <a:cs typeface="+mn-ea"/>
                <a:sym typeface="+mn-lt"/>
              </a:rPr>
              <a:t>hello</a:t>
            </a:r>
            <a:r>
              <a:rPr lang="zh-CN" altLang="en-US" sz="2800" b="1" dirty="0">
                <a:latin typeface="+mj-ea"/>
                <a:ea typeface="+mj-ea"/>
                <a:cs typeface="+mn-ea"/>
                <a:sym typeface="+mn-lt"/>
              </a:rPr>
              <a:t>程序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010BC49B-A938-246B-2703-02C7907112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0514" y="2304296"/>
            <a:ext cx="6490972" cy="40719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09878" y="1056688"/>
            <a:ext cx="6241175" cy="460375"/>
            <a:chOff x="609878" y="1056688"/>
            <a:chExt cx="6241175" cy="460375"/>
          </a:xfrm>
        </p:grpSpPr>
        <p:sp>
          <p:nvSpPr>
            <p:cNvPr id="3" name="文本框 2"/>
            <p:cNvSpPr txBox="1"/>
            <p:nvPr>
              <p:custDataLst>
                <p:tags r:id="rId1"/>
              </p:custDataLst>
            </p:nvPr>
          </p:nvSpPr>
          <p:spPr>
            <a:xfrm>
              <a:off x="852486" y="1056688"/>
              <a:ext cx="5998567" cy="4603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00B0F0"/>
                  </a:solidFill>
                  <a:latin typeface="+mj-ea"/>
                  <a:ea typeface="+mj-ea"/>
                  <a:cs typeface="+mn-ea"/>
                  <a:sym typeface="+mn-lt"/>
                </a:rPr>
                <a:t>实现步骤</a:t>
              </a:r>
            </a:p>
          </p:txBody>
        </p:sp>
        <p:sp>
          <p:nvSpPr>
            <p:cNvPr id="4" name="îṩļíḓè"/>
            <p:cNvSpPr/>
            <p:nvPr>
              <p:custDataLst>
                <p:tags r:id="rId2"/>
              </p:custDataLst>
            </p:nvPr>
          </p:nvSpPr>
          <p:spPr>
            <a:xfrm>
              <a:off x="609878" y="1166217"/>
              <a:ext cx="242608" cy="24260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47D6"/>
                </a:gs>
                <a:gs pos="0">
                  <a:srgbClr val="00B0F0"/>
                </a:gs>
              </a:gsLst>
              <a:path path="circle">
                <a:fillToRect l="100000" t="100000"/>
              </a:path>
            </a:gradFill>
            <a:ln w="38100" cap="flat">
              <a:solidFill>
                <a:sysClr val="window" lastClr="FFFFFF"/>
              </a:solidFill>
              <a:miter lim="400000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6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968866" y="1798894"/>
            <a:ext cx="7980045" cy="9572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b="0" dirty="0"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ea typeface="宋体" panose="02010600030101010101" pitchFamily="2" charset="-122"/>
              </a:rPr>
              <a:t>3</a:t>
            </a:r>
            <a:r>
              <a:rPr lang="zh-CN" altLang="en-US" sz="2000" b="0" dirty="0">
                <a:ea typeface="宋体" panose="02010600030101010101" pitchFamily="2" charset="-122"/>
              </a:rPr>
              <a:t>）执行“文件</a:t>
            </a:r>
            <a:r>
              <a:rPr lang="en-US" altLang="zh-CN" sz="2000" b="0" dirty="0">
                <a:ea typeface="宋体" panose="02010600030101010101" pitchFamily="2" charset="-122"/>
              </a:rPr>
              <a:t>/</a:t>
            </a:r>
            <a:r>
              <a:rPr lang="zh-CN" altLang="en-US" sz="2000" b="0" dirty="0">
                <a:ea typeface="宋体" panose="02010600030101010101" pitchFamily="2" charset="-122"/>
              </a:rPr>
              <a:t>新建文件”命令。</a:t>
            </a:r>
            <a:endParaRPr lang="en-US" altLang="zh-CN" sz="2000" b="0" dirty="0">
              <a:ea typeface="宋体" panose="02010600030101010101" pitchFamily="2" charset="-122"/>
            </a:endParaRPr>
          </a:p>
          <a:p>
            <a:pPr indent="304800">
              <a:lnSpc>
                <a:spcPct val="150000"/>
              </a:lnSpc>
            </a:pP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）在新建提示列表中，选择“</a:t>
            </a:r>
            <a:r>
              <a:rPr lang="en-US" altLang="zh-CN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Python File</a:t>
            </a:r>
            <a:r>
              <a:rPr lang="zh-CN" altLang="en-US" sz="2000" b="0" dirty="0">
                <a:latin typeface="Times New Roman" panose="02020603050405020304" pitchFamily="18" charset="0"/>
                <a:ea typeface="宋体" panose="02010600030101010101" pitchFamily="2" charset="-122"/>
              </a:rPr>
              <a:t>” 选项，如图所示。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4C294D3-D39C-92A8-86AB-DE36A4C6AB30}"/>
              </a:ext>
            </a:extLst>
          </p:cNvPr>
          <p:cNvSpPr txBox="1"/>
          <p:nvPr/>
        </p:nvSpPr>
        <p:spPr>
          <a:xfrm>
            <a:off x="798879" y="48413"/>
            <a:ext cx="900434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  <a:cs typeface="+mn-ea"/>
                <a:sym typeface="+mn-lt"/>
              </a:rPr>
              <a:t>第一个</a:t>
            </a:r>
            <a:r>
              <a:rPr lang="en-US" altLang="zh-CN" sz="2800" b="1" dirty="0">
                <a:latin typeface="+mj-ea"/>
                <a:ea typeface="+mj-ea"/>
                <a:cs typeface="+mn-ea"/>
                <a:sym typeface="+mn-lt"/>
              </a:rPr>
              <a:t>hello</a:t>
            </a:r>
            <a:r>
              <a:rPr lang="zh-CN" altLang="en-US" sz="2800" b="1" dirty="0">
                <a:latin typeface="+mj-ea"/>
                <a:ea typeface="+mj-ea"/>
                <a:cs typeface="+mn-ea"/>
                <a:sym typeface="+mn-lt"/>
              </a:rPr>
              <a:t>程序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9CCFFFE0-14CD-57B3-AFA4-531D0C38B5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17246" y="3222949"/>
            <a:ext cx="9757508" cy="24050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a8f0abd8-51b4-4369-8d77-02ad4afe3bd4"/>
  <p:tag name="COMMONDATA" val="eyJoZGlkIjoiYjBhNjgzMThjZTFjMjQ3MjdmNTY1NDEzNzlkYmUzZjQ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Times New Roman"/>
        <a:ea typeface="微软雅黑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1188</Words>
  <Application>Microsoft Office PowerPoint</Application>
  <PresentationFormat>宽屏</PresentationFormat>
  <Paragraphs>139</Paragraphs>
  <Slides>39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44" baseType="lpstr">
      <vt:lpstr>宋体</vt:lpstr>
      <vt:lpstr>微软雅黑</vt:lpstr>
      <vt:lpstr>Arial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jiang mengru</dc:creator>
  <cp:lastModifiedBy>li yuting</cp:lastModifiedBy>
  <cp:revision>110</cp:revision>
  <dcterms:created xsi:type="dcterms:W3CDTF">2023-03-30T01:24:00Z</dcterms:created>
  <dcterms:modified xsi:type="dcterms:W3CDTF">2023-07-19T08:42:44Z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B211729BB7234449B50490372D49B40F_12</vt:lpwstr>
  </property>
  <property fmtid="{D5CDD505-2E9C-101B-9397-08002B2CF9AE}" pid="3" name="KSOProductBuildVer">
    <vt:lpwstr>2052-11.1.0.14036</vt:lpwstr>
  </property>
</Properties>
</file>