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4"/>
  </p:notesMasterIdLst>
  <p:sldIdLst>
    <p:sldId id="259" r:id="rId2"/>
    <p:sldId id="260" r:id="rId3"/>
    <p:sldId id="271" r:id="rId4"/>
    <p:sldId id="267" r:id="rId5"/>
    <p:sldId id="269" r:id="rId6"/>
    <p:sldId id="265" r:id="rId7"/>
    <p:sldId id="272" r:id="rId8"/>
    <p:sldId id="277" r:id="rId9"/>
    <p:sldId id="290" r:id="rId10"/>
    <p:sldId id="291" r:id="rId11"/>
    <p:sldId id="281" r:id="rId12"/>
    <p:sldId id="304" r:id="rId13"/>
    <p:sldId id="295" r:id="rId14"/>
    <p:sldId id="416" r:id="rId15"/>
    <p:sldId id="282" r:id="rId16"/>
    <p:sldId id="305" r:id="rId17"/>
    <p:sldId id="296" r:id="rId18"/>
    <p:sldId id="417" r:id="rId19"/>
    <p:sldId id="283" r:id="rId20"/>
    <p:sldId id="306" r:id="rId21"/>
    <p:sldId id="383" r:id="rId22"/>
    <p:sldId id="418" r:id="rId23"/>
    <p:sldId id="419" r:id="rId24"/>
    <p:sldId id="284" r:id="rId25"/>
    <p:sldId id="307" r:id="rId26"/>
    <p:sldId id="298" r:id="rId27"/>
    <p:sldId id="420" r:id="rId28"/>
    <p:sldId id="421" r:id="rId29"/>
    <p:sldId id="423" r:id="rId30"/>
    <p:sldId id="285" r:id="rId31"/>
    <p:sldId id="308" r:id="rId32"/>
    <p:sldId id="299" r:id="rId33"/>
    <p:sldId id="424" r:id="rId34"/>
    <p:sldId id="425" r:id="rId35"/>
    <p:sldId id="426" r:id="rId36"/>
    <p:sldId id="286" r:id="rId37"/>
    <p:sldId id="309" r:id="rId38"/>
    <p:sldId id="300" r:id="rId39"/>
    <p:sldId id="427" r:id="rId40"/>
    <p:sldId id="428" r:id="rId41"/>
    <p:sldId id="429" r:id="rId42"/>
    <p:sldId id="430" r:id="rId43"/>
    <p:sldId id="431" r:id="rId44"/>
    <p:sldId id="432" r:id="rId45"/>
    <p:sldId id="433" r:id="rId46"/>
    <p:sldId id="434" r:id="rId47"/>
    <p:sldId id="435" r:id="rId48"/>
    <p:sldId id="436" r:id="rId49"/>
    <p:sldId id="437" r:id="rId50"/>
    <p:sldId id="438" r:id="rId51"/>
    <p:sldId id="439" r:id="rId52"/>
    <p:sldId id="440" r:id="rId53"/>
    <p:sldId id="441" r:id="rId54"/>
    <p:sldId id="442" r:id="rId55"/>
    <p:sldId id="443" r:id="rId56"/>
    <p:sldId id="444" r:id="rId57"/>
    <p:sldId id="445" r:id="rId58"/>
    <p:sldId id="446" r:id="rId59"/>
    <p:sldId id="447" r:id="rId60"/>
    <p:sldId id="448" r:id="rId61"/>
    <p:sldId id="449" r:id="rId62"/>
    <p:sldId id="263" r:id="rId63"/>
  </p:sldIdLst>
  <p:sldSz cx="12192000" cy="6858000"/>
  <p:notesSz cx="6858000" cy="9144000"/>
  <p:custDataLst>
    <p:tags r:id="rId6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BDB"/>
    <a:srgbClr val="00B0F0"/>
    <a:srgbClr val="203864"/>
    <a:srgbClr val="5BCFF1"/>
    <a:srgbClr val="0047D6"/>
    <a:srgbClr val="D67E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F6B34D-221D-49AD-94A4-FA05AE8F916E}" type="datetimeFigureOut">
              <a:rPr lang="zh-CN" altLang="en-US" smtClean="0"/>
              <a:t>2023/7/20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E71D0-47C5-4F4F-8C22-C67278B24F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922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EE71D0-47C5-4F4F-8C22-C67278B24F71}" type="slidenum">
              <a:rPr lang="zh-CN" altLang="en-US" smtClean="0"/>
              <a:t>53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676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EE71D0-47C5-4F4F-8C22-C67278B24F71}" type="slidenum">
              <a:rPr lang="zh-CN" altLang="en-US" smtClean="0"/>
              <a:t>59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603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 userDrawn="1"/>
        </p:nvGrpSpPr>
        <p:grpSpPr>
          <a:xfrm>
            <a:off x="6230609" y="791989"/>
            <a:ext cx="8111390" cy="6119159"/>
            <a:chOff x="6230609" y="791989"/>
            <a:chExt cx="8111390" cy="6119159"/>
          </a:xfrm>
        </p:grpSpPr>
        <p:sp>
          <p:nvSpPr>
            <p:cNvPr id="24" name="矩形: 圆角 23"/>
            <p:cNvSpPr/>
            <p:nvPr/>
          </p:nvSpPr>
          <p:spPr>
            <a:xfrm rot="19504256">
              <a:off x="6230609" y="791989"/>
              <a:ext cx="8111390" cy="28355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: 圆角 24"/>
            <p:cNvSpPr/>
            <p:nvPr/>
          </p:nvSpPr>
          <p:spPr>
            <a:xfrm rot="19504256">
              <a:off x="11279294" y="5733389"/>
              <a:ext cx="2111374" cy="1177759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: 圆角 25"/>
          <p:cNvSpPr/>
          <p:nvPr userDrawn="1"/>
        </p:nvSpPr>
        <p:spPr>
          <a:xfrm rot="19504256">
            <a:off x="-3001204" y="2138091"/>
            <a:ext cx="8237411" cy="459496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 userDrawn="1"/>
        </p:nvSpPr>
        <p:spPr>
          <a:xfrm>
            <a:off x="494899" y="1277947"/>
            <a:ext cx="4253703" cy="425370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 userDrawn="1"/>
        </p:nvGrpSpPr>
        <p:grpSpPr>
          <a:xfrm>
            <a:off x="519862" y="-1944"/>
            <a:ext cx="11736736" cy="6236748"/>
            <a:chOff x="519862" y="-1944"/>
            <a:chExt cx="11736736" cy="6236748"/>
          </a:xfrm>
        </p:grpSpPr>
        <p:grpSp>
          <p:nvGrpSpPr>
            <p:cNvPr id="29" name="组合 28"/>
            <p:cNvGrpSpPr/>
            <p:nvPr/>
          </p:nvGrpSpPr>
          <p:grpSpPr>
            <a:xfrm>
              <a:off x="3058782" y="5658897"/>
              <a:ext cx="1235428" cy="575907"/>
              <a:chOff x="3058782" y="5658897"/>
              <a:chExt cx="1235428" cy="575907"/>
            </a:xfrm>
          </p:grpSpPr>
          <p:sp>
            <p:nvSpPr>
              <p:cNvPr id="41" name="矩形: 圆角 40"/>
              <p:cNvSpPr/>
              <p:nvPr/>
            </p:nvSpPr>
            <p:spPr>
              <a:xfrm rot="19504256">
                <a:off x="3058782" y="6071784"/>
                <a:ext cx="103309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: 圆角 41"/>
              <p:cNvSpPr/>
              <p:nvPr/>
            </p:nvSpPr>
            <p:spPr>
              <a:xfrm rot="19504256">
                <a:off x="4034984" y="5658897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7705829" y="575794"/>
              <a:ext cx="1568397" cy="672499"/>
              <a:chOff x="3025852" y="5457641"/>
              <a:chExt cx="1568397" cy="672499"/>
            </a:xfrm>
          </p:grpSpPr>
          <p:sp>
            <p:nvSpPr>
              <p:cNvPr id="39" name="矩形: 圆角 38"/>
              <p:cNvSpPr/>
              <p:nvPr/>
            </p:nvSpPr>
            <p:spPr>
              <a:xfrm rot="19504256">
                <a:off x="3025852" y="5967120"/>
                <a:ext cx="1398697" cy="1630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: 圆角 39"/>
              <p:cNvSpPr/>
              <p:nvPr/>
            </p:nvSpPr>
            <p:spPr>
              <a:xfrm rot="19504256">
                <a:off x="4335023" y="5457641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519862" y="469915"/>
              <a:ext cx="1568397" cy="672499"/>
              <a:chOff x="3025852" y="5457641"/>
              <a:chExt cx="1568397" cy="672499"/>
            </a:xfrm>
          </p:grpSpPr>
          <p:sp>
            <p:nvSpPr>
              <p:cNvPr id="37" name="矩形: 圆角 36"/>
              <p:cNvSpPr/>
              <p:nvPr/>
            </p:nvSpPr>
            <p:spPr>
              <a:xfrm rot="19504256">
                <a:off x="3025852" y="5967120"/>
                <a:ext cx="1398697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: 圆角 37"/>
              <p:cNvSpPr/>
              <p:nvPr/>
            </p:nvSpPr>
            <p:spPr>
              <a:xfrm rot="19504256">
                <a:off x="4335023" y="5457641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平行四边形 31"/>
            <p:cNvSpPr/>
            <p:nvPr/>
          </p:nvSpPr>
          <p:spPr>
            <a:xfrm rot="8849703">
              <a:off x="10735875" y="-1944"/>
              <a:ext cx="1520723" cy="202895"/>
            </a:xfrm>
            <a:prstGeom prst="parallelogram">
              <a:avLst/>
            </a:prstGeom>
            <a:solidFill>
              <a:srgbClr val="005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平行四边形 32"/>
            <p:cNvSpPr/>
            <p:nvPr/>
          </p:nvSpPr>
          <p:spPr>
            <a:xfrm rot="8849703">
              <a:off x="7650043" y="290449"/>
              <a:ext cx="2238831" cy="101562"/>
            </a:xfrm>
            <a:prstGeom prst="parallelogram">
              <a:avLst/>
            </a:prstGeom>
            <a:solidFill>
              <a:srgbClr val="005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0407877" y="987204"/>
              <a:ext cx="828250" cy="434846"/>
              <a:chOff x="3099249" y="5928580"/>
              <a:chExt cx="828250" cy="434846"/>
            </a:xfrm>
          </p:grpSpPr>
          <p:sp>
            <p:nvSpPr>
              <p:cNvPr id="35" name="矩形: 圆角 34"/>
              <p:cNvSpPr/>
              <p:nvPr/>
            </p:nvSpPr>
            <p:spPr>
              <a:xfrm rot="19504256">
                <a:off x="3099249" y="6200406"/>
                <a:ext cx="583812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: 圆角 35"/>
              <p:cNvSpPr/>
              <p:nvPr/>
            </p:nvSpPr>
            <p:spPr>
              <a:xfrm rot="19504256">
                <a:off x="3668273" y="5928580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43" name="图片 4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39" y="1277947"/>
            <a:ext cx="3936763" cy="39570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48"/>
          <p:cNvSpPr/>
          <p:nvPr userDrawn="1"/>
        </p:nvSpPr>
        <p:spPr>
          <a:xfrm>
            <a:off x="1524000" y="-1600200"/>
            <a:ext cx="2286000" cy="624840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50" name="椭圆 49"/>
          <p:cNvSpPr/>
          <p:nvPr userDrawn="1"/>
        </p:nvSpPr>
        <p:spPr>
          <a:xfrm>
            <a:off x="4066960" y="2252436"/>
            <a:ext cx="406400" cy="406400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51" name="椭圆 50"/>
          <p:cNvSpPr/>
          <p:nvPr userDrawn="1"/>
        </p:nvSpPr>
        <p:spPr>
          <a:xfrm>
            <a:off x="657440" y="5130800"/>
            <a:ext cx="203200" cy="2032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52" name="椭圆 51"/>
          <p:cNvSpPr/>
          <p:nvPr userDrawn="1"/>
        </p:nvSpPr>
        <p:spPr>
          <a:xfrm>
            <a:off x="1846402" y="1252793"/>
            <a:ext cx="406400" cy="406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grpSp>
        <p:nvGrpSpPr>
          <p:cNvPr id="53" name="组合 52"/>
          <p:cNvGrpSpPr/>
          <p:nvPr userDrawn="1"/>
        </p:nvGrpSpPr>
        <p:grpSpPr>
          <a:xfrm>
            <a:off x="860640" y="2266950"/>
            <a:ext cx="3612720" cy="3612720"/>
            <a:chOff x="860640" y="2266950"/>
            <a:chExt cx="3612720" cy="3612720"/>
          </a:xfrm>
        </p:grpSpPr>
        <p:sp>
          <p:nvSpPr>
            <p:cNvPr id="54" name="椭圆 53"/>
            <p:cNvSpPr/>
            <p:nvPr/>
          </p:nvSpPr>
          <p:spPr>
            <a:xfrm>
              <a:off x="860640" y="2266950"/>
              <a:ext cx="3612720" cy="36127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+mj-ea"/>
                <a:ea typeface="+mj-ea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352283" y="4223644"/>
              <a:ext cx="26294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100000">
                        <a:srgbClr val="0047D6"/>
                      </a:gs>
                      <a:gs pos="0">
                        <a:srgbClr val="00B0F0"/>
                      </a:gs>
                    </a:gsLst>
                    <a:path path="circle">
                      <a:fillToRect l="100000" t="100000"/>
                    </a:path>
                  </a:gradFill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rPr>
                <a:t>CONTENTS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916350" y="3183334"/>
              <a:ext cx="15013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8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100000">
                        <a:srgbClr val="0047D6"/>
                      </a:gs>
                      <a:gs pos="0">
                        <a:srgbClr val="00B0F0"/>
                      </a:gs>
                    </a:gsLst>
                    <a:path path="circle">
                      <a:fillToRect l="100000" t="100000"/>
                    </a:path>
                  </a:gradFill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rPr>
                <a:t>目录</a:t>
              </a:r>
              <a:endParaRPr kumimoji="0" lang="en-US" altLang="zh-CN" sz="4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0047D6"/>
                    </a:gs>
                    <a:gs pos="0">
                      <a:srgbClr val="00B0F0"/>
                    </a:gs>
                  </a:gsLst>
                  <a:path path="circle">
                    <a:fillToRect l="100000" t="100000"/>
                  </a:path>
                </a:gradFill>
                <a:effectLst/>
                <a:uLnTx/>
                <a:uFillTx/>
                <a:latin typeface="+mj-ea"/>
                <a:ea typeface="+mj-ea"/>
                <a:sym typeface="iekie jianyuanti" panose="02010601030101010101" pitchFamily="2" charset="-122"/>
              </a:endParaRPr>
            </a:p>
          </p:txBody>
        </p:sp>
      </p:grpSp>
      <p:grpSp>
        <p:nvGrpSpPr>
          <p:cNvPr id="57" name="组合 56"/>
          <p:cNvGrpSpPr/>
          <p:nvPr userDrawn="1"/>
        </p:nvGrpSpPr>
        <p:grpSpPr>
          <a:xfrm flipH="1">
            <a:off x="11076250" y="-174469"/>
            <a:ext cx="916620" cy="9145903"/>
            <a:chOff x="10064216" y="-647700"/>
            <a:chExt cx="1515109" cy="9887336"/>
          </a:xfrm>
        </p:grpSpPr>
        <p:sp>
          <p:nvSpPr>
            <p:cNvPr id="58" name="矩形: 圆角 57"/>
            <p:cNvSpPr/>
            <p:nvPr/>
          </p:nvSpPr>
          <p:spPr>
            <a:xfrm rot="5400000">
              <a:off x="7501767" y="6033775"/>
              <a:ext cx="5768311" cy="64341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59" name="矩形: 圆角 58"/>
            <p:cNvSpPr/>
            <p:nvPr/>
          </p:nvSpPr>
          <p:spPr>
            <a:xfrm rot="5400000">
              <a:off x="8885993" y="1402219"/>
              <a:ext cx="4743250" cy="6434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60" name="矩形: 圆角 59"/>
            <p:cNvSpPr/>
            <p:nvPr/>
          </p:nvSpPr>
          <p:spPr>
            <a:xfrm rot="5400000">
              <a:off x="9915541" y="2415625"/>
              <a:ext cx="940762" cy="6434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+mj-ea"/>
                <a:ea typeface="+mj-ea"/>
              </a:endParaRPr>
            </a:p>
          </p:txBody>
        </p:sp>
        <p:sp>
          <p:nvSpPr>
            <p:cNvPr id="61" name="矩形: 圆角 60"/>
            <p:cNvSpPr/>
            <p:nvPr/>
          </p:nvSpPr>
          <p:spPr>
            <a:xfrm rot="5400000">
              <a:off x="10713122" y="4616603"/>
              <a:ext cx="1088993" cy="64341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62" name="椭圆 61"/>
          <p:cNvSpPr/>
          <p:nvPr userDrawn="1"/>
        </p:nvSpPr>
        <p:spPr>
          <a:xfrm>
            <a:off x="1378595" y="5232400"/>
            <a:ext cx="449943" cy="449943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-437248" y="148885"/>
            <a:ext cx="1197536" cy="322277"/>
            <a:chOff x="-581087" y="107789"/>
            <a:chExt cx="1669107" cy="449184"/>
          </a:xfrm>
        </p:grpSpPr>
        <p:sp>
          <p:nvSpPr>
            <p:cNvPr id="9" name="矩形: 圆角 8"/>
            <p:cNvSpPr/>
            <p:nvPr/>
          </p:nvSpPr>
          <p:spPr>
            <a:xfrm>
              <a:off x="-581087" y="107789"/>
              <a:ext cx="939932" cy="44918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412633" y="107789"/>
              <a:ext cx="675387" cy="44918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0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2.wdp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3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24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5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26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27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822255" y="4609113"/>
            <a:ext cx="7133038" cy="603386"/>
          </a:xfrm>
          <a:prstGeom prst="rect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dist">
              <a:defRPr/>
            </a:pPr>
            <a:r>
              <a:rPr lang="zh-CN" altLang="en-US" sz="3600" b="1" dirty="0">
                <a:solidFill>
                  <a:schemeClr val="bg1"/>
                </a:solidFill>
                <a:latin typeface="+mj-ea"/>
                <a:ea typeface="+mj-ea"/>
                <a:sym typeface="iekie jianyuanti" panose="02010601030101010101" pitchFamily="2" charset="-122"/>
              </a:rPr>
              <a:t>项目二  </a:t>
            </a:r>
            <a:r>
              <a:rPr lang="en-US" altLang="zh-CN" sz="3600" b="1" dirty="0">
                <a:solidFill>
                  <a:schemeClr val="bg1"/>
                </a:solidFill>
                <a:latin typeface="+mj-ea"/>
                <a:ea typeface="+mj-ea"/>
                <a:sym typeface="iekie jianyuanti" panose="02010601030101010101" pitchFamily="2" charset="-122"/>
              </a:rPr>
              <a:t>Excel</a:t>
            </a:r>
            <a:r>
              <a:rPr lang="zh-CN" altLang="en-US" sz="3600" b="1" dirty="0">
                <a:solidFill>
                  <a:schemeClr val="bg1"/>
                </a:solidFill>
                <a:latin typeface="+mj-ea"/>
                <a:ea typeface="+mj-ea"/>
                <a:sym typeface="iekie jianyuanti" panose="02010601030101010101" pitchFamily="2" charset="-122"/>
              </a:rPr>
              <a:t>电子表格文件的操作</a:t>
            </a:r>
            <a:endParaRPr kumimoji="0" lang="zh-CN" altLang="en-US" sz="36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  <a:sym typeface="iekie jianyuanti" panose="02010601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392943" y="2217156"/>
            <a:ext cx="8302695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b="1" spc="600" dirty="0">
                <a:solidFill>
                  <a:srgbClr val="00B0F0"/>
                </a:solidFill>
                <a:latin typeface="+mj-ea"/>
                <a:ea typeface="+mj-ea"/>
                <a:cs typeface="+mn-ea"/>
                <a:sym typeface="+mn-lt"/>
              </a:rPr>
              <a:t>数据</a:t>
            </a:r>
            <a:r>
              <a:rPr lang="zh-CN" altLang="en-US" sz="5400" b="1" spc="600" dirty="0">
                <a:solidFill>
                  <a:srgbClr val="203864"/>
                </a:solidFill>
                <a:latin typeface="+mj-ea"/>
                <a:ea typeface="+mj-ea"/>
                <a:cs typeface="+mn-ea"/>
                <a:sym typeface="+mn-lt"/>
              </a:rPr>
              <a:t>采集与处理</a:t>
            </a:r>
            <a:br>
              <a:rPr lang="en-US" altLang="zh-CN" sz="5400" b="1" spc="600" dirty="0">
                <a:solidFill>
                  <a:srgbClr val="203864"/>
                </a:solidFill>
                <a:latin typeface="+mj-ea"/>
                <a:ea typeface="+mj-ea"/>
                <a:cs typeface="+mn-ea"/>
                <a:sym typeface="+mn-lt"/>
              </a:rPr>
            </a:br>
            <a:r>
              <a:rPr lang="zh-CN" altLang="en-US" sz="5400" b="1" spc="600" dirty="0">
                <a:solidFill>
                  <a:srgbClr val="203864"/>
                </a:solidFill>
                <a:latin typeface="+mj-ea"/>
                <a:ea typeface="+mj-ea"/>
                <a:cs typeface="+mn-ea"/>
                <a:sym typeface="+mn-lt"/>
              </a:rPr>
              <a:t>技术应用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îṩļíḓè"/>
          <p:cNvSpPr/>
          <p:nvPr/>
        </p:nvSpPr>
        <p:spPr>
          <a:xfrm>
            <a:off x="609600" y="1166495"/>
            <a:ext cx="242570" cy="24257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 w="38100" cap="flat">
            <a:solidFill>
              <a:sysClr val="window" lastClr="FFFFFF"/>
            </a:solidFill>
            <a:miter lim="4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3" name="文本框 2"/>
            <p:cNvSpPr txBox="1"/>
            <p:nvPr>
              <p:custDataLst>
                <p:tags r:id="rId1"/>
              </p:custDataLst>
            </p:nvPr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4" name="îṩļíḓè"/>
            <p:cNvSpPr/>
            <p:nvPr>
              <p:custDataLst>
                <p:tags r:id="rId2"/>
              </p:custDataLst>
            </p:nvPr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48286" y="1567615"/>
            <a:ext cx="9179796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）运行程序后，查看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xls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子目录，能看到程序生成的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table2.xlsx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文件。</a:t>
            </a:r>
            <a:endParaRPr lang="en-US" altLang="zh-CN" sz="20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table2.xlsx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文件，能看到工作表中订单的数值比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table1.xlsx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文件中订单的数值都多了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sz="20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94FFA9B-766F-3834-4ED6-A407F4503E13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增加表格中的订单数量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565182B-5A2D-3AA1-95C0-4699B8742E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0" y="2986530"/>
            <a:ext cx="5029200" cy="354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pc="600" dirty="0">
                <a:solidFill>
                  <a:schemeClr val="tx1"/>
                </a:solidFill>
                <a:latin typeface="+mj-ea"/>
                <a:ea typeface="+mj-ea"/>
                <a:cs typeface="+mn-ea"/>
              </a:rPr>
              <a:t>计算表格中的</a:t>
            </a:r>
            <a:r>
              <a:rPr lang="zh-CN" altLang="en-US" sz="3200" b="1" spc="600" dirty="0">
                <a:solidFill>
                  <a:schemeClr val="tx1"/>
                </a:solidFill>
                <a:latin typeface="+mj-ea"/>
                <a:cs typeface="+mn-ea"/>
              </a:rPr>
              <a:t>“</a:t>
            </a:r>
            <a:r>
              <a:rPr lang="zh-CN" altLang="en-US" sz="3200" b="1" spc="600" dirty="0">
                <a:solidFill>
                  <a:schemeClr val="tx1"/>
                </a:solidFill>
                <a:latin typeface="+mj-ea"/>
                <a:ea typeface="+mj-ea"/>
                <a:cs typeface="+mn-ea"/>
              </a:rPr>
              <a:t>合计</a:t>
            </a:r>
            <a:r>
              <a:rPr lang="zh-CN" altLang="en-US" sz="3200" b="1" spc="600" dirty="0">
                <a:solidFill>
                  <a:schemeClr val="tx1"/>
                </a:solidFill>
                <a:latin typeface="+mj-ea"/>
                <a:cs typeface="+mn-ea"/>
              </a:rPr>
              <a:t>”</a:t>
            </a:r>
            <a:r>
              <a:rPr lang="zh-CN" altLang="en-US" sz="3200" b="1" spc="600" dirty="0">
                <a:solidFill>
                  <a:schemeClr val="tx1"/>
                </a:solidFill>
                <a:latin typeface="+mj-ea"/>
                <a:ea typeface="+mj-ea"/>
                <a:cs typeface="+mn-ea"/>
              </a:rPr>
              <a:t>值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78932" y="2434924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任务二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609600" y="86995"/>
            <a:ext cx="4329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计算表格中的“合计”值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90384" y="2418447"/>
            <a:ext cx="8445468" cy="2457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algn="just">
              <a:lnSpc>
                <a:spcPct val="200000"/>
              </a:lnSpc>
            </a:pP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）现有文件“销售单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.xlsx”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，是一份“合计”列为空的销售单。</a:t>
            </a:r>
          </a:p>
          <a:p>
            <a:pPr indent="304800" algn="just">
              <a:lnSpc>
                <a:spcPct val="200000"/>
              </a:lnSpc>
            </a:pP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）按公式“合计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数量*单价”计算，得到“合计”的值。</a:t>
            </a:r>
          </a:p>
          <a:p>
            <a:pPr indent="304800" algn="just">
              <a:lnSpc>
                <a:spcPct val="200000"/>
              </a:lnSpc>
            </a:pP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）在数据的最后添加“合计”行，字体为粗体。</a:t>
            </a:r>
          </a:p>
          <a:p>
            <a:pPr indent="304800" algn="just">
              <a:lnSpc>
                <a:spcPct val="200000"/>
              </a:lnSpc>
            </a:pP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）结果保存在文件“销售单合计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.xlsx</a:t>
            </a:r>
            <a:r>
              <a:rPr lang="zh-CN" altLang="en-US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87776" y="1748200"/>
            <a:ext cx="9816445" cy="18668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）打开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D:\mypython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mypython.py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文件，输入程序代码编程实现如下功能：导入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openpyxl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模块，导入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Font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用于设置字体格式，打开“销售单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.xlsx”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文件，把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Sheet1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工作表的“数量乘以单价”写入“合计”单元格，并设置货币格式，如图所示。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BFF9DDD-8B9A-1412-936D-D0AF6E531AEF}"/>
              </a:ext>
            </a:extLst>
          </p:cNvPr>
          <p:cNvSpPr txBox="1"/>
          <p:nvPr/>
        </p:nvSpPr>
        <p:spPr>
          <a:xfrm>
            <a:off x="609600" y="86995"/>
            <a:ext cx="4329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计算表格中的“合计”值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750FB37-B0B3-F3E3-ADDA-4F5F907CA3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02149" y="3751927"/>
            <a:ext cx="6987697" cy="26017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87777" y="1964786"/>
            <a:ext cx="9816445" cy="9435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）在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mypython.py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文件继续输入程序代码实现功能：在原数据最后添加“合计”一行，如图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所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BFF9DDD-8B9A-1412-936D-D0AF6E531AEF}"/>
              </a:ext>
            </a:extLst>
          </p:cNvPr>
          <p:cNvSpPr txBox="1"/>
          <p:nvPr/>
        </p:nvSpPr>
        <p:spPr>
          <a:xfrm>
            <a:off x="609600" y="86995"/>
            <a:ext cx="4329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计算表格中的“合计”值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8966601-23AA-E482-3F26-F40BC6356C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81322" y="3104178"/>
            <a:ext cx="7029354" cy="212990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F20CDB1B-432D-8B0B-F49F-44E3471312DE}"/>
              </a:ext>
            </a:extLst>
          </p:cNvPr>
          <p:cNvSpPr txBox="1"/>
          <p:nvPr/>
        </p:nvSpPr>
        <p:spPr>
          <a:xfrm>
            <a:off x="1310325" y="5429944"/>
            <a:ext cx="9816445" cy="4818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）运行程序后，查看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xls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目录的“销售单合计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.xlsx”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文件内容是否符合要求。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1269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65188" y="2466872"/>
            <a:ext cx="7225665" cy="1482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任务三</a:t>
            </a:r>
          </a:p>
          <a:p>
            <a:pPr algn="ctr">
              <a:lnSpc>
                <a:spcPct val="150000"/>
              </a:lnSpc>
            </a:pPr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创建新的景点表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09600" y="101600"/>
            <a:ext cx="609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创建新的景点表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11868" y="2565761"/>
            <a:ext cx="9157616" cy="18668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）编写程序实现“景点表”的创建功能。</a:t>
            </a:r>
          </a:p>
          <a:p>
            <a:pPr indent="30480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）“景点表”包括“景点名称”“所在省市”表头。</a:t>
            </a:r>
          </a:p>
          <a:p>
            <a:pPr indent="30480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）表名为“景点表”。</a:t>
            </a:r>
          </a:p>
          <a:p>
            <a:pPr indent="30480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A2:A7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内容是一列景点名称，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B2:B7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内容是景点所在省市的名称。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23080" y="1625773"/>
            <a:ext cx="10070231" cy="18668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）打开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D:\mypython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mypython.py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openpyxl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模块，定义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data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变量的值拟存入表格中，自定数组变量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data_excel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，并把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data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变量的值赋值给数组变量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data_excel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，如图所示。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72F3042-79A7-A1C6-7CDB-2C6D90AD5BC7}"/>
              </a:ext>
            </a:extLst>
          </p:cNvPr>
          <p:cNvSpPr txBox="1"/>
          <p:nvPr/>
        </p:nvSpPr>
        <p:spPr>
          <a:xfrm>
            <a:off x="609600" y="101600"/>
            <a:ext cx="609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创建新的景点表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61EA742-D296-B70B-A1B9-8126640EBC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44250" y="3601341"/>
            <a:ext cx="5269865" cy="25571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23080" y="1625773"/>
            <a:ext cx="10070231" cy="9435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）输入程序代码，创建工作簿文件实例赋值给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wb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变量，把数组变量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data_excel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的值写入单元格中，如图所示。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72F3042-79A7-A1C6-7CDB-2C6D90AD5BC7}"/>
              </a:ext>
            </a:extLst>
          </p:cNvPr>
          <p:cNvSpPr txBox="1"/>
          <p:nvPr/>
        </p:nvSpPr>
        <p:spPr>
          <a:xfrm>
            <a:off x="609600" y="101600"/>
            <a:ext cx="609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创建新的景点表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237A03F-3E96-25E8-0CF4-51D24DF594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22153" y="2898528"/>
            <a:ext cx="6547694" cy="2780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097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合并单元格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任务四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846402" y="1252793"/>
            <a:ext cx="406400" cy="406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075382" y="650525"/>
            <a:ext cx="5653652" cy="526392"/>
            <a:chOff x="5821780" y="1753322"/>
            <a:chExt cx="5653652" cy="526392"/>
          </a:xfrm>
        </p:grpSpPr>
        <p:sp>
          <p:nvSpPr>
            <p:cNvPr id="15" name="文本框 14"/>
            <p:cNvSpPr txBox="1"/>
            <p:nvPr/>
          </p:nvSpPr>
          <p:spPr>
            <a:xfrm>
              <a:off x="7075838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增加表格中的订单数量</a:t>
              </a: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任务一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组合 24"/>
          <p:cNvGrpSpPr/>
          <p:nvPr/>
        </p:nvGrpSpPr>
        <p:grpSpPr>
          <a:xfrm>
            <a:off x="5075382" y="1560230"/>
            <a:ext cx="5632247" cy="526392"/>
            <a:chOff x="5821780" y="1753322"/>
            <a:chExt cx="5632247" cy="526392"/>
          </a:xfrm>
        </p:grpSpPr>
        <p:sp>
          <p:nvSpPr>
            <p:cNvPr id="26" name="文本框 25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计算表格中的“合计值”</a:t>
              </a: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任务二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0" name="组合 29"/>
          <p:cNvGrpSpPr/>
          <p:nvPr/>
        </p:nvGrpSpPr>
        <p:grpSpPr>
          <a:xfrm>
            <a:off x="5075382" y="2485683"/>
            <a:ext cx="5632247" cy="526392"/>
            <a:chOff x="5821780" y="1753322"/>
            <a:chExt cx="5632247" cy="526392"/>
          </a:xfrm>
        </p:grpSpPr>
        <p:sp>
          <p:nvSpPr>
            <p:cNvPr id="31" name="文本框 30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输创建新的景点表</a:t>
              </a: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任务三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组合 34"/>
          <p:cNvGrpSpPr/>
          <p:nvPr/>
        </p:nvGrpSpPr>
        <p:grpSpPr>
          <a:xfrm>
            <a:off x="5075382" y="3332419"/>
            <a:ext cx="5632247" cy="526392"/>
            <a:chOff x="5821780" y="1753322"/>
            <a:chExt cx="5632247" cy="526392"/>
          </a:xfrm>
        </p:grpSpPr>
        <p:sp>
          <p:nvSpPr>
            <p:cNvPr id="36" name="文本框 35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合并单元格</a:t>
              </a: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任务四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组合 39"/>
          <p:cNvGrpSpPr/>
          <p:nvPr/>
        </p:nvGrpSpPr>
        <p:grpSpPr>
          <a:xfrm>
            <a:off x="5096787" y="4179155"/>
            <a:ext cx="5632247" cy="526392"/>
            <a:chOff x="5821780" y="1903234"/>
            <a:chExt cx="5632247" cy="526392"/>
          </a:xfrm>
        </p:grpSpPr>
        <p:sp>
          <p:nvSpPr>
            <p:cNvPr id="41" name="文本框 40"/>
            <p:cNvSpPr txBox="1"/>
            <p:nvPr/>
          </p:nvSpPr>
          <p:spPr>
            <a:xfrm>
              <a:off x="7054433" y="1903234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更改单元格样式</a:t>
              </a: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821780" y="1903234"/>
              <a:ext cx="1479757" cy="526392"/>
              <a:chOff x="5821780" y="1903234"/>
              <a:chExt cx="1479757" cy="526392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5821780" y="1903234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任务五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44" name="直接连接符 43"/>
              <p:cNvCxnSpPr/>
              <p:nvPr/>
            </p:nvCxnSpPr>
            <p:spPr>
              <a:xfrm>
                <a:off x="6977516" y="1903234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6EEE676A-2195-956E-58B2-8DCAF46BC9CA}"/>
              </a:ext>
            </a:extLst>
          </p:cNvPr>
          <p:cNvGrpSpPr/>
          <p:nvPr/>
        </p:nvGrpSpPr>
        <p:grpSpPr>
          <a:xfrm>
            <a:off x="5075382" y="5088860"/>
            <a:ext cx="5632247" cy="526392"/>
            <a:chOff x="5821780" y="1903234"/>
            <a:chExt cx="5632247" cy="526392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D8A8C9F3-2353-2797-345E-0EB9B3437427}"/>
                </a:ext>
              </a:extLst>
            </p:cNvPr>
            <p:cNvSpPr txBox="1"/>
            <p:nvPr/>
          </p:nvSpPr>
          <p:spPr>
            <a:xfrm>
              <a:off x="7054433" y="1903234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插入文件夹中的多张图片</a:t>
              </a:r>
            </a:p>
          </p:txBody>
        </p: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2D238112-A589-BA49-2B39-521DFB921FF1}"/>
                </a:ext>
              </a:extLst>
            </p:cNvPr>
            <p:cNvGrpSpPr/>
            <p:nvPr/>
          </p:nvGrpSpPr>
          <p:grpSpPr>
            <a:xfrm>
              <a:off x="5821780" y="1903234"/>
              <a:ext cx="1479757" cy="526392"/>
              <a:chOff x="5821780" y="1903234"/>
              <a:chExt cx="1479757" cy="526392"/>
            </a:xfrm>
          </p:grpSpPr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C85855D5-3640-68A7-D528-17A1734AB570}"/>
                  </a:ext>
                </a:extLst>
              </p:cNvPr>
              <p:cNvSpPr txBox="1"/>
              <p:nvPr/>
            </p:nvSpPr>
            <p:spPr>
              <a:xfrm>
                <a:off x="5821780" y="1903234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任务六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id="{AF3817DA-FCC6-6C71-A006-400BD872C2EB}"/>
                  </a:ext>
                </a:extLst>
              </p:cNvPr>
              <p:cNvCxnSpPr/>
              <p:nvPr/>
            </p:nvCxnSpPr>
            <p:spPr>
              <a:xfrm>
                <a:off x="6998921" y="1903234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625998" y="67426"/>
            <a:ext cx="47828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合并单元格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472164" y="2551254"/>
            <a:ext cx="8887893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）编写程序实现“派工单”的创建功能，并按效果图实现单元格合并。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）“派工单”包括“派工单”表头、项目名称、工作内容、派工人、负责人等。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48411" y="1702006"/>
            <a:ext cx="9451011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文件，输入程序代码，实现功能：从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openpyxl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模块导入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Workbook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，从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openpyxl.styles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模块导入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Alignment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，表格第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行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A1:F1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单元格合并，写入“派工单”，代码实现文本内容水平居中，垂直居中。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87AC985-4C18-578E-0212-32DA0B192D54}"/>
              </a:ext>
            </a:extLst>
          </p:cNvPr>
          <p:cNvSpPr txBox="1"/>
          <p:nvPr/>
        </p:nvSpPr>
        <p:spPr>
          <a:xfrm>
            <a:off x="-625998" y="67426"/>
            <a:ext cx="47828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合并单元格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4230A46-AF33-53A9-2AA7-8AE25F04C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9970" y="3673260"/>
            <a:ext cx="6692059" cy="24918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48411" y="1702006"/>
            <a:ext cx="9451011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文件继续输入程序代码，实现功能：第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行第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列输入“项目名称：”，合并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B2:F2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单元格；合并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A3:F6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单元格，写入“工作内容，设置文本内容水平方向左对齐、垂直方向靠顶部对齐的格式。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87AC985-4C18-578E-0212-32DA0B192D54}"/>
              </a:ext>
            </a:extLst>
          </p:cNvPr>
          <p:cNvSpPr txBox="1"/>
          <p:nvPr/>
        </p:nvSpPr>
        <p:spPr>
          <a:xfrm>
            <a:off x="-625998" y="67426"/>
            <a:ext cx="47828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合并单元格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6609D22-7CB1-B7D8-F994-5970880E88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502" y="3598682"/>
            <a:ext cx="7462996" cy="18500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82309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48411" y="1749140"/>
            <a:ext cx="9451011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文件继续输入程序代码，实现功能：在第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行第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列输入“派工人：”，合并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B7:C7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单元格；在第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行第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列输入“负责人：”，合并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E7:F7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单元格，保存文件名为“派工单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.xlsx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” 。</a:t>
            </a:r>
            <a:endParaRPr lang="zh-CN" altLang="en-US" sz="20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87AC985-4C18-578E-0212-32DA0B192D54}"/>
              </a:ext>
            </a:extLst>
          </p:cNvPr>
          <p:cNvSpPr txBox="1"/>
          <p:nvPr/>
        </p:nvSpPr>
        <p:spPr>
          <a:xfrm>
            <a:off x="-625998" y="67426"/>
            <a:ext cx="47828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合并单元格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E461EFB-6E2C-66B2-2B32-C244A2951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774" y="3318707"/>
            <a:ext cx="5426452" cy="26201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8577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更改单元格样式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任务五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955250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更改单元格样式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19632" y="2026212"/>
            <a:ext cx="8042910" cy="326557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）打开“派工单</a:t>
            </a:r>
            <a:r>
              <a:rPr lang="en-US" altLang="zh-CN" sz="2000" b="0" dirty="0">
                <a:ea typeface="宋体" panose="02010600030101010101" pitchFamily="2" charset="-122"/>
              </a:rPr>
              <a:t>.xlsx”</a:t>
            </a:r>
            <a:r>
              <a:rPr lang="zh-CN" altLang="en-US" sz="2000" b="0" dirty="0">
                <a:ea typeface="宋体" panose="02010600030101010101" pitchFamily="2" charset="-122"/>
              </a:rPr>
              <a:t>，按要求修改单元格样式</a:t>
            </a:r>
            <a:r>
              <a:rPr lang="zh-CN" altLang="en-US" sz="2000" dirty="0">
                <a:ea typeface="宋体" panose="02010600030101010101" pitchFamily="2" charset="-122"/>
              </a:rPr>
              <a:t>。</a:t>
            </a:r>
            <a:endParaRPr lang="zh-CN" altLang="en-US" sz="2000" b="0" dirty="0">
              <a:ea typeface="宋体" panose="02010600030101010101" pitchFamily="2" charset="-122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行的高度为</a:t>
            </a:r>
            <a:r>
              <a:rPr lang="en-US" altLang="zh-CN" sz="2000" b="0" dirty="0">
                <a:ea typeface="宋体" panose="02010600030101010101" pitchFamily="2" charset="-122"/>
              </a:rPr>
              <a:t>40</a:t>
            </a:r>
            <a:r>
              <a:rPr lang="zh-CN" altLang="en-US" sz="2000" b="0" dirty="0">
                <a:ea typeface="宋体" panose="02010600030101010101" pitchFamily="2" charset="-122"/>
              </a:rPr>
              <a:t>磅。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）表对单元格填充一种合适的背景色。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）第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行的单元格设置边框线，其中底部边框线的</a:t>
            </a:r>
            <a:r>
              <a:rPr lang="en-US" altLang="zh-CN" sz="2000" b="0" dirty="0">
                <a:ea typeface="宋体" panose="02010600030101010101" pitchFamily="2" charset="-122"/>
              </a:rPr>
              <a:t>style='thick'</a:t>
            </a:r>
            <a:r>
              <a:rPr lang="zh-CN" altLang="en-US" sz="2000" b="0" dirty="0">
                <a:ea typeface="宋体" panose="02010600030101010101" pitchFamily="2" charset="-122"/>
              </a:rPr>
              <a:t>，其他边框线的</a:t>
            </a:r>
            <a:r>
              <a:rPr lang="en-US" altLang="zh-CN" sz="2000" b="0" dirty="0">
                <a:ea typeface="宋体" panose="02010600030101010101" pitchFamily="2" charset="-122"/>
              </a:rPr>
              <a:t>style='thin'</a:t>
            </a:r>
            <a:r>
              <a:rPr lang="zh-CN" altLang="en-US" sz="2000" b="0" dirty="0">
                <a:ea typeface="宋体" panose="02010600030101010101" pitchFamily="2" charset="-122"/>
              </a:rPr>
              <a:t>，形成加粗下边框线的效果。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5</a:t>
            </a:r>
            <a:r>
              <a:rPr lang="zh-CN" altLang="en-US" sz="2000" b="0" dirty="0">
                <a:ea typeface="宋体" panose="02010600030101010101" pitchFamily="2" charset="-122"/>
              </a:rPr>
              <a:t>）“项目名称：”“派工人：”“负责人：”等单元格填充一种合适的背景色。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42795" y="1884423"/>
            <a:ext cx="9912808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文件，输入程序代码，实现功能：从</a:t>
            </a:r>
            <a:r>
              <a:rPr lang="en-US" altLang="zh-CN" sz="2000" b="0" dirty="0" err="1">
                <a:ea typeface="宋体" panose="02010600030101010101" pitchFamily="2" charset="-122"/>
              </a:rPr>
              <a:t>openpyxl</a:t>
            </a:r>
            <a:r>
              <a:rPr lang="zh-CN" altLang="en-US" sz="2000" b="0" dirty="0">
                <a:ea typeface="宋体" panose="02010600030101010101" pitchFamily="2" charset="-122"/>
              </a:rPr>
              <a:t>模块导入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load_workbook</a:t>
            </a:r>
            <a:r>
              <a:rPr lang="zh-CN" altLang="en-US" sz="2000" b="0" dirty="0">
                <a:ea typeface="宋体" panose="02010600030101010101" pitchFamily="2" charset="-122"/>
              </a:rPr>
              <a:t>，从</a:t>
            </a:r>
            <a:r>
              <a:rPr lang="en-US" altLang="zh-CN" sz="2000" b="0" dirty="0" err="1">
                <a:ea typeface="宋体" panose="02010600030101010101" pitchFamily="2" charset="-122"/>
              </a:rPr>
              <a:t>openpyxl.styles</a:t>
            </a:r>
            <a:r>
              <a:rPr lang="zh-CN" altLang="en-US" sz="2000" b="0" dirty="0">
                <a:ea typeface="宋体" panose="02010600030101010101" pitchFamily="2" charset="-122"/>
              </a:rPr>
              <a:t>模块导入</a:t>
            </a:r>
            <a:r>
              <a:rPr lang="en-US" altLang="zh-CN" sz="2000" b="0" dirty="0">
                <a:ea typeface="宋体" panose="02010600030101010101" pitchFamily="2" charset="-122"/>
              </a:rPr>
              <a:t>Alignment</a:t>
            </a:r>
            <a:r>
              <a:rPr lang="zh-CN" altLang="en-US" sz="2000" b="0" dirty="0">
                <a:ea typeface="宋体" panose="02010600030101010101" pitchFamily="2" charset="-122"/>
              </a:rPr>
              <a:t>、</a:t>
            </a:r>
            <a:r>
              <a:rPr lang="en-US" altLang="zh-CN" sz="2000" b="0" dirty="0" err="1">
                <a:ea typeface="宋体" panose="02010600030101010101" pitchFamily="2" charset="-122"/>
              </a:rPr>
              <a:t>PatternFill</a:t>
            </a:r>
            <a:r>
              <a:rPr lang="zh-CN" altLang="en-US" sz="2000" b="0" dirty="0">
                <a:ea typeface="宋体" panose="02010600030101010101" pitchFamily="2" charset="-122"/>
              </a:rPr>
              <a:t>、 </a:t>
            </a:r>
            <a:r>
              <a:rPr lang="en-US" altLang="zh-CN" sz="2000" b="0" dirty="0">
                <a:ea typeface="宋体" panose="02010600030101010101" pitchFamily="2" charset="-122"/>
              </a:rPr>
              <a:t>colors</a:t>
            </a:r>
            <a:r>
              <a:rPr lang="zh-CN" altLang="en-US" sz="2000" b="0" dirty="0"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ea typeface="宋体" panose="02010600030101010101" pitchFamily="2" charset="-122"/>
              </a:rPr>
              <a:t>Border</a:t>
            </a:r>
            <a:r>
              <a:rPr lang="zh-CN" altLang="en-US" sz="2000" b="0" dirty="0"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ea typeface="宋体" panose="02010600030101010101" pitchFamily="2" charset="-122"/>
              </a:rPr>
              <a:t>Side</a:t>
            </a:r>
            <a:r>
              <a:rPr lang="zh-CN" altLang="en-US" sz="2000" b="0" dirty="0">
                <a:ea typeface="宋体" panose="02010600030101010101" pitchFamily="2" charset="-122"/>
              </a:rPr>
              <a:t>等功能模块。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9C2BE4E-D282-7D02-AEA9-7CD43EDBE90A}"/>
              </a:ext>
            </a:extLst>
          </p:cNvPr>
          <p:cNvSpPr txBox="1"/>
          <p:nvPr/>
        </p:nvSpPr>
        <p:spPr>
          <a:xfrm>
            <a:off x="-955250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更改单元格样式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9D4F4AB-1A74-6295-CB95-0FEE06BC96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41068" y="3670698"/>
            <a:ext cx="7309863" cy="1315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23941" y="2157800"/>
            <a:ext cx="9912808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文件继续输入程序代码，实现功能：打开“派工单</a:t>
            </a:r>
            <a:r>
              <a:rPr lang="en-US" altLang="zh-CN" sz="2000" b="0" dirty="0">
                <a:ea typeface="宋体" panose="02010600030101010101" pitchFamily="2" charset="-122"/>
              </a:rPr>
              <a:t>.xlsx”</a:t>
            </a:r>
            <a:r>
              <a:rPr lang="zh-CN" altLang="en-US" sz="2000" b="0" dirty="0">
                <a:ea typeface="宋体" panose="02010600030101010101" pitchFamily="2" charset="-122"/>
              </a:rPr>
              <a:t>文件，打开第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个工作表，设置第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行的高度为</a:t>
            </a:r>
            <a:r>
              <a:rPr lang="en-US" altLang="zh-CN" sz="2000" b="0" dirty="0">
                <a:ea typeface="宋体" panose="02010600030101010101" pitchFamily="2" charset="-122"/>
              </a:rPr>
              <a:t>40</a:t>
            </a:r>
            <a:r>
              <a:rPr lang="zh-CN" altLang="en-US" sz="2000" dirty="0">
                <a:ea typeface="宋体" panose="02010600030101010101" pitchFamily="2" charset="-122"/>
              </a:rPr>
              <a:t>。</a:t>
            </a:r>
            <a:endParaRPr lang="zh-CN" altLang="en-US" sz="2000" b="0" dirty="0">
              <a:ea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9C2BE4E-D282-7D02-AEA9-7CD43EDBE90A}"/>
              </a:ext>
            </a:extLst>
          </p:cNvPr>
          <p:cNvSpPr txBox="1"/>
          <p:nvPr/>
        </p:nvSpPr>
        <p:spPr>
          <a:xfrm>
            <a:off x="-955250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更改单元格样式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66ECF28-8314-5FCF-B237-5A7AC25819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84374" y="3429000"/>
            <a:ext cx="6466497" cy="1674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60075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57953" y="2002241"/>
            <a:ext cx="9912808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文件输入程序代码，实现功能：定义单元格颜色的填充方式</a:t>
            </a:r>
            <a:r>
              <a:rPr lang="en-US" altLang="zh-CN" sz="2000" b="0" dirty="0">
                <a:ea typeface="宋体" panose="02010600030101010101" pitchFamily="2" charset="-122"/>
              </a:rPr>
              <a:t>fills = </a:t>
            </a:r>
            <a:r>
              <a:rPr lang="en-US" altLang="zh-CN" sz="2000" b="0" dirty="0" err="1">
                <a:ea typeface="宋体" panose="02010600030101010101" pitchFamily="2" charset="-122"/>
              </a:rPr>
              <a:t>PatternFill</a:t>
            </a:r>
            <a:r>
              <a:rPr lang="en-US" altLang="zh-CN" sz="2000" b="0" dirty="0">
                <a:ea typeface="宋体" panose="02010600030101010101" pitchFamily="2" charset="-122"/>
              </a:rPr>
              <a:t>(“solid”, </a:t>
            </a:r>
            <a:r>
              <a:rPr lang="en-US" altLang="zh-CN" sz="2000" b="0" dirty="0" err="1">
                <a:ea typeface="宋体" panose="02010600030101010101" pitchFamily="2" charset="-122"/>
              </a:rPr>
              <a:t>fgColor</a:t>
            </a:r>
            <a:r>
              <a:rPr lang="en-US" altLang="zh-CN" sz="2000" b="0" dirty="0">
                <a:ea typeface="宋体" panose="02010600030101010101" pitchFamily="2" charset="-122"/>
              </a:rPr>
              <a:t>=“FFC0CB”)</a:t>
            </a:r>
            <a:r>
              <a:rPr lang="zh-CN" altLang="en-US" sz="2000" b="0" dirty="0">
                <a:ea typeface="宋体" panose="02010600030101010101" pitchFamily="2" charset="-122"/>
              </a:rPr>
              <a:t>，参数</a:t>
            </a:r>
            <a:r>
              <a:rPr lang="en-US" altLang="zh-CN" sz="2000" b="0" dirty="0">
                <a:ea typeface="宋体" panose="02010600030101010101" pitchFamily="2" charset="-122"/>
              </a:rPr>
              <a:t>solid</a:t>
            </a:r>
            <a:r>
              <a:rPr lang="zh-CN" altLang="en-US" sz="2000" b="0" dirty="0">
                <a:ea typeface="宋体" panose="02010600030101010101" pitchFamily="2" charset="-122"/>
              </a:rPr>
              <a:t>表示纯色方式填充，参数</a:t>
            </a:r>
            <a:r>
              <a:rPr lang="en-US" altLang="zh-CN" sz="2000" b="0" dirty="0" err="1">
                <a:ea typeface="宋体" panose="02010600030101010101" pitchFamily="2" charset="-122"/>
              </a:rPr>
              <a:t>fgColor</a:t>
            </a:r>
            <a:r>
              <a:rPr lang="zh-CN" altLang="en-US" sz="2000" b="0" dirty="0">
                <a:ea typeface="宋体" panose="02010600030101010101" pitchFamily="2" charset="-122"/>
              </a:rPr>
              <a:t>设置填充的前景色，</a:t>
            </a:r>
            <a:r>
              <a:rPr lang="en-US" altLang="zh-CN" sz="2000" b="0" dirty="0" err="1">
                <a:ea typeface="宋体" panose="02010600030101010101" pitchFamily="2" charset="-122"/>
              </a:rPr>
              <a:t>ws.cell</a:t>
            </a:r>
            <a:r>
              <a:rPr lang="en-US" altLang="zh-CN" sz="2000" b="0" dirty="0">
                <a:ea typeface="宋体" panose="02010600030101010101" pitchFamily="2" charset="-122"/>
              </a:rPr>
              <a:t>(1, 1).fill = fills</a:t>
            </a:r>
            <a:r>
              <a:rPr lang="zh-CN" altLang="en-US" sz="2000" b="0" dirty="0">
                <a:ea typeface="宋体" panose="02010600030101010101" pitchFamily="2" charset="-122"/>
              </a:rPr>
              <a:t>实现对所指定第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行第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列单元格的填充。编写代码用</a:t>
            </a:r>
            <a:r>
              <a:rPr lang="en-US" altLang="zh-CN" sz="2000" b="0" dirty="0">
                <a:ea typeface="宋体" panose="02010600030101010101" pitchFamily="2" charset="-122"/>
              </a:rPr>
              <a:t>fills</a:t>
            </a:r>
            <a:r>
              <a:rPr lang="zh-CN" altLang="en-US" sz="2000" b="0" dirty="0">
                <a:ea typeface="宋体" panose="02010600030101010101" pitchFamily="2" charset="-122"/>
              </a:rPr>
              <a:t>填充第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行第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列、第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行第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列、第</a:t>
            </a:r>
            <a:r>
              <a:rPr lang="en-US" altLang="zh-CN" sz="2000" b="0" dirty="0">
                <a:ea typeface="宋体" panose="02010600030101010101" pitchFamily="2" charset="-122"/>
              </a:rPr>
              <a:t>7</a:t>
            </a:r>
            <a:r>
              <a:rPr lang="zh-CN" altLang="en-US" sz="2000" b="0" dirty="0">
                <a:ea typeface="宋体" panose="02010600030101010101" pitchFamily="2" charset="-122"/>
              </a:rPr>
              <a:t>行第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列、第</a:t>
            </a:r>
            <a:r>
              <a:rPr lang="en-US" altLang="zh-CN" sz="2000" b="0" dirty="0">
                <a:ea typeface="宋体" panose="02010600030101010101" pitchFamily="2" charset="-122"/>
              </a:rPr>
              <a:t>7</a:t>
            </a:r>
            <a:r>
              <a:rPr lang="zh-CN" altLang="en-US" sz="2000" b="0" dirty="0">
                <a:ea typeface="宋体" panose="02010600030101010101" pitchFamily="2" charset="-122"/>
              </a:rPr>
              <a:t>行第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列。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9C2BE4E-D282-7D02-AEA9-7CD43EDBE90A}"/>
              </a:ext>
            </a:extLst>
          </p:cNvPr>
          <p:cNvSpPr txBox="1"/>
          <p:nvPr/>
        </p:nvSpPr>
        <p:spPr>
          <a:xfrm>
            <a:off x="-955250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更改单元格样式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186E2F2-5D91-CAFD-8A85-6481F59312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54012" y="4139896"/>
            <a:ext cx="6483975" cy="1661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80749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57953" y="2002241"/>
            <a:ext cx="9912808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</a:t>
            </a:r>
            <a:r>
              <a:rPr lang="en-US" altLang="zh-CN" sz="2000" b="0" dirty="0">
                <a:ea typeface="宋体" panose="02010600030101010101" pitchFamily="2" charset="-122"/>
              </a:rPr>
              <a:t>Border()</a:t>
            </a:r>
            <a:r>
              <a:rPr lang="zh-CN" altLang="en-US" sz="2000" b="0" dirty="0">
                <a:ea typeface="宋体" panose="02010600030101010101" pitchFamily="2" charset="-122"/>
              </a:rPr>
              <a:t>函数设置单元格左边框、右边框、上边框、下边框的线型和颜色，设置</a:t>
            </a:r>
            <a:r>
              <a:rPr lang="en-US" altLang="zh-CN" sz="2000" b="0" dirty="0">
                <a:ea typeface="宋体" panose="02010600030101010101" pitchFamily="2" charset="-122"/>
              </a:rPr>
              <a:t>A1</a:t>
            </a:r>
            <a:r>
              <a:rPr lang="zh-CN" altLang="en-US" sz="2000" b="0" dirty="0"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ea typeface="宋体" panose="02010600030101010101" pitchFamily="2" charset="-122"/>
              </a:rPr>
              <a:t>B1</a:t>
            </a:r>
            <a:r>
              <a:rPr lang="zh-CN" altLang="en-US" sz="2000" b="0" dirty="0"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ea typeface="宋体" panose="02010600030101010101" pitchFamily="2" charset="-122"/>
              </a:rPr>
              <a:t>C1</a:t>
            </a:r>
            <a:r>
              <a:rPr lang="zh-CN" altLang="en-US" sz="2000" b="0" dirty="0"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ea typeface="宋体" panose="02010600030101010101" pitchFamily="2" charset="-122"/>
              </a:rPr>
              <a:t>D1</a:t>
            </a:r>
            <a:r>
              <a:rPr lang="zh-CN" altLang="en-US" sz="2000" b="0" dirty="0"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ea typeface="宋体" panose="02010600030101010101" pitchFamily="2" charset="-122"/>
              </a:rPr>
              <a:t>E1</a:t>
            </a:r>
            <a:r>
              <a:rPr lang="zh-CN" altLang="en-US" sz="2000" b="0" dirty="0"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ea typeface="宋体" panose="02010600030101010101" pitchFamily="2" charset="-122"/>
              </a:rPr>
              <a:t>F1</a:t>
            </a:r>
            <a:r>
              <a:rPr lang="zh-CN" altLang="en-US" sz="2000" b="0" dirty="0">
                <a:ea typeface="宋体" panose="02010600030101010101" pitchFamily="2" charset="-122"/>
              </a:rPr>
              <a:t>等单元格的边框，最后保存文件为“派工单</a:t>
            </a:r>
            <a:r>
              <a:rPr lang="en-US" altLang="zh-CN" sz="2000" b="0" dirty="0">
                <a:ea typeface="宋体" panose="02010600030101010101" pitchFamily="2" charset="-122"/>
              </a:rPr>
              <a:t>2.xlsx</a:t>
            </a:r>
            <a:r>
              <a:rPr lang="zh-CN" altLang="en-US" sz="2000" b="0" dirty="0">
                <a:ea typeface="宋体" panose="02010600030101010101" pitchFamily="2" charset="-122"/>
              </a:rPr>
              <a:t>” 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9C2BE4E-D282-7D02-AEA9-7CD43EDBE90A}"/>
              </a:ext>
            </a:extLst>
          </p:cNvPr>
          <p:cNvSpPr txBox="1"/>
          <p:nvPr/>
        </p:nvSpPr>
        <p:spPr>
          <a:xfrm>
            <a:off x="-955250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更改单元格样式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21B0C55-E203-653B-4829-AD12FEF3CC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84498" y="3747207"/>
            <a:ext cx="5264785" cy="2153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6408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126FD3E5-70B1-ACB8-0C54-862386DBE454}"/>
              </a:ext>
            </a:extLst>
          </p:cNvPr>
          <p:cNvGrpSpPr/>
          <p:nvPr/>
        </p:nvGrpSpPr>
        <p:grpSpPr>
          <a:xfrm>
            <a:off x="5103663" y="1234987"/>
            <a:ext cx="5632247" cy="526392"/>
            <a:chOff x="5821780" y="1753322"/>
            <a:chExt cx="5632247" cy="526392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BC8F8025-D92B-D2E5-C804-328615925D98}"/>
                </a:ext>
              </a:extLst>
            </p:cNvPr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读取工作表中的图片</a:t>
              </a:r>
            </a:p>
          </p:txBody>
        </p: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B9D507D0-5611-3094-047B-E4F6D12EF1D8}"/>
                </a:ext>
              </a:extLst>
            </p:cNvPr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2FDD9D3-D989-B189-BBF4-87449B814A53}"/>
                  </a:ext>
                </a:extLst>
              </p:cNvPr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任务七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6" name="直接连接符 5">
                <a:extLst>
                  <a:ext uri="{FF2B5EF4-FFF2-40B4-BE49-F238E27FC236}">
                    <a16:creationId xmlns:a16="http://schemas.microsoft.com/office/drawing/2014/main" id="{E732F7BE-E548-12B6-DAEC-D30C654B35E9}"/>
                  </a:ext>
                </a:extLst>
              </p:cNvPr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DBAB1EAD-30E8-DB36-04C9-9331C1BCCDE7}"/>
              </a:ext>
            </a:extLst>
          </p:cNvPr>
          <p:cNvGrpSpPr/>
          <p:nvPr/>
        </p:nvGrpSpPr>
        <p:grpSpPr>
          <a:xfrm>
            <a:off x="5103663" y="2144692"/>
            <a:ext cx="5632247" cy="526392"/>
            <a:chOff x="5821780" y="1753322"/>
            <a:chExt cx="5632247" cy="526392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C058B874-8D3A-56FF-574E-41C4EEC4AB7B}"/>
                </a:ext>
              </a:extLst>
            </p:cNvPr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删除与插入单元格</a:t>
              </a: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E513A0EB-0C22-AF7D-ED12-58D9985E1A32}"/>
                </a:ext>
              </a:extLst>
            </p:cNvPr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0DAFE379-9A84-C3FD-DECF-7E8484548E78}"/>
                  </a:ext>
                </a:extLst>
              </p:cNvPr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任务八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id="{284DBB86-38AB-6B29-8C26-684428EF7979}"/>
                  </a:ext>
                </a:extLst>
              </p:cNvPr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407F7C60-A050-8975-52AC-050314653709}"/>
              </a:ext>
            </a:extLst>
          </p:cNvPr>
          <p:cNvGrpSpPr/>
          <p:nvPr/>
        </p:nvGrpSpPr>
        <p:grpSpPr>
          <a:xfrm>
            <a:off x="5103663" y="3070145"/>
            <a:ext cx="5632247" cy="526392"/>
            <a:chOff x="5821780" y="1753322"/>
            <a:chExt cx="5632247" cy="526392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089F6EC8-2DE7-1147-5F8B-0FFAB0B4FA00}"/>
                </a:ext>
              </a:extLst>
            </p:cNvPr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生成柱形图表</a:t>
              </a: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45E008D0-7B9B-8EFC-F396-E86DA9CEC436}"/>
                </a:ext>
              </a:extLst>
            </p:cNvPr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D11831A9-3B71-D294-B6F3-C1A90E277404}"/>
                  </a:ext>
                </a:extLst>
              </p:cNvPr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任务九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id="{71B6348E-BA42-A2E9-5F4C-CA6443DD6290}"/>
                  </a:ext>
                </a:extLst>
              </p:cNvPr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F06358B1-4E55-70DF-D619-A8B70FF33EAD}"/>
              </a:ext>
            </a:extLst>
          </p:cNvPr>
          <p:cNvGrpSpPr/>
          <p:nvPr/>
        </p:nvGrpSpPr>
        <p:grpSpPr>
          <a:xfrm>
            <a:off x="5103663" y="3916881"/>
            <a:ext cx="5632247" cy="526392"/>
            <a:chOff x="5821780" y="1753322"/>
            <a:chExt cx="5632247" cy="526392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F541B579-BBC3-CB6E-A352-65BEFD0BB59A}"/>
                </a:ext>
              </a:extLst>
            </p:cNvPr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分割工作簿文件</a:t>
              </a: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FE1DEDEB-3085-6B71-E84C-2164C131890E}"/>
                </a:ext>
              </a:extLst>
            </p:cNvPr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F05699EA-1F35-202B-09E9-11E831EE9D14}"/>
                  </a:ext>
                </a:extLst>
              </p:cNvPr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任务十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:a16="http://schemas.microsoft.com/office/drawing/2014/main" id="{8A3E0269-9CAC-2941-39D7-FBF40FDE6D2A}"/>
                  </a:ext>
                </a:extLst>
              </p:cNvPr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7D67CD36-A296-3502-EB7B-265B6C28891E}"/>
              </a:ext>
            </a:extLst>
          </p:cNvPr>
          <p:cNvGrpSpPr/>
          <p:nvPr/>
        </p:nvGrpSpPr>
        <p:grpSpPr>
          <a:xfrm>
            <a:off x="5103663" y="4763616"/>
            <a:ext cx="6087285" cy="526392"/>
            <a:chOff x="5800375" y="1903233"/>
            <a:chExt cx="6087285" cy="526392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B3F6BB8F-DC3C-BC15-99FF-F865D027C732}"/>
                </a:ext>
              </a:extLst>
            </p:cNvPr>
            <p:cNvSpPr txBox="1"/>
            <p:nvPr/>
          </p:nvSpPr>
          <p:spPr>
            <a:xfrm>
              <a:off x="7488066" y="1935597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合并工作簿文件</a:t>
              </a:r>
            </a:p>
          </p:txBody>
        </p: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D2171623-2365-2085-7452-64219BF0082E}"/>
                </a:ext>
              </a:extLst>
            </p:cNvPr>
            <p:cNvGrpSpPr/>
            <p:nvPr/>
          </p:nvGrpSpPr>
          <p:grpSpPr>
            <a:xfrm>
              <a:off x="5800375" y="1903233"/>
              <a:ext cx="1491736" cy="526392"/>
              <a:chOff x="5800375" y="1903233"/>
              <a:chExt cx="1491736" cy="526392"/>
            </a:xfrm>
          </p:grpSpPr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AB6BAD0F-55CC-7817-6516-E00E03EFBBD4}"/>
                  </a:ext>
                </a:extLst>
              </p:cNvPr>
              <p:cNvSpPr txBox="1"/>
              <p:nvPr/>
            </p:nvSpPr>
            <p:spPr>
              <a:xfrm>
                <a:off x="5800375" y="1911291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任务十一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36" name="直接连接符 35">
                <a:extLst>
                  <a:ext uri="{FF2B5EF4-FFF2-40B4-BE49-F238E27FC236}">
                    <a16:creationId xmlns:a16="http://schemas.microsoft.com/office/drawing/2014/main" id="{8ECF97DA-0430-E3D9-EB4D-55006140EFEF}"/>
                  </a:ext>
                </a:extLst>
              </p:cNvPr>
              <p:cNvCxnSpPr/>
              <p:nvPr/>
            </p:nvCxnSpPr>
            <p:spPr>
              <a:xfrm>
                <a:off x="7292111" y="1903233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插入文件夹中的多张图片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任务六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233071" y="88308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插入文件夹中的多张图片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601470" y="2411174"/>
            <a:ext cx="8522918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）创建新的工作簿，把</a:t>
            </a:r>
            <a:r>
              <a:rPr lang="en-US" altLang="zh-CN" sz="2000" b="0" dirty="0" err="1">
                <a:ea typeface="宋体" panose="02010600030101010101" pitchFamily="2" charset="-122"/>
              </a:rPr>
              <a:t>imgs</a:t>
            </a:r>
            <a:r>
              <a:rPr lang="zh-CN" altLang="en-US" sz="2000" b="0" dirty="0">
                <a:ea typeface="宋体" panose="02010600030101010101" pitchFamily="2" charset="-122"/>
              </a:rPr>
              <a:t>子目录中的所有图片插入工作表。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）表头依次是“序号”“图片”“文件名称”。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）每张图片一行，图片左列是序号数字，图片右列是图片文件名。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）设置合适的行高和列宽。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45101" y="1548421"/>
            <a:ext cx="9435655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文件夹的</a:t>
            </a:r>
            <a:r>
              <a:rPr lang="en-US" altLang="zh-CN" sz="2000" b="0" dirty="0" err="1">
                <a:ea typeface="宋体" panose="02010600030101010101" pitchFamily="2" charset="-122"/>
              </a:rPr>
              <a:t>imgs</a:t>
            </a:r>
            <a:r>
              <a:rPr lang="zh-CN" altLang="en-US" sz="2000" b="0" dirty="0">
                <a:ea typeface="宋体" panose="02010600030101010101" pitchFamily="2" charset="-122"/>
              </a:rPr>
              <a:t>子目录中存放若干张图片。</a:t>
            </a:r>
            <a:endParaRPr lang="en-US" altLang="zh-CN" sz="2000" b="0" dirty="0">
              <a:ea typeface="宋体" panose="02010600030101010101" pitchFamily="2" charset="-122"/>
            </a:endParaRPr>
          </a:p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文件，输入程序代码，实现功能：从</a:t>
            </a:r>
            <a:r>
              <a:rPr lang="en-US" altLang="zh-CN" sz="2000" b="0" dirty="0" err="1">
                <a:ea typeface="宋体" panose="02010600030101010101" pitchFamily="2" charset="-122"/>
              </a:rPr>
              <a:t>openpyxl</a:t>
            </a:r>
            <a:r>
              <a:rPr lang="zh-CN" altLang="en-US" sz="2000" b="0" dirty="0">
                <a:ea typeface="宋体" panose="02010600030101010101" pitchFamily="2" charset="-122"/>
              </a:rPr>
              <a:t>模块导入</a:t>
            </a:r>
            <a:r>
              <a:rPr lang="en-US" altLang="zh-CN" sz="2000" b="0" dirty="0">
                <a:ea typeface="宋体" panose="02010600030101010101" pitchFamily="2" charset="-122"/>
              </a:rPr>
              <a:t>Workbook</a:t>
            </a:r>
            <a:r>
              <a:rPr lang="zh-CN" altLang="en-US" sz="2000" b="0" dirty="0">
                <a:ea typeface="宋体" panose="02010600030101010101" pitchFamily="2" charset="-122"/>
              </a:rPr>
              <a:t>，从</a:t>
            </a:r>
            <a:r>
              <a:rPr lang="en-US" altLang="zh-CN" sz="2000" b="0" dirty="0" err="1">
                <a:ea typeface="宋体" panose="02010600030101010101" pitchFamily="2" charset="-122"/>
              </a:rPr>
              <a:t>openpyxl.drawing.image</a:t>
            </a:r>
            <a:r>
              <a:rPr lang="zh-CN" altLang="en-US" sz="2000" b="0" dirty="0">
                <a:ea typeface="宋体" panose="02010600030101010101" pitchFamily="2" charset="-122"/>
              </a:rPr>
              <a:t>模块导入</a:t>
            </a:r>
            <a:r>
              <a:rPr lang="en-US" altLang="zh-CN" sz="2000" b="0" dirty="0">
                <a:ea typeface="宋体" panose="02010600030101010101" pitchFamily="2" charset="-122"/>
              </a:rPr>
              <a:t>Image</a:t>
            </a:r>
            <a:r>
              <a:rPr lang="zh-CN" altLang="en-US" sz="2000" b="0" dirty="0">
                <a:ea typeface="宋体" panose="02010600030101010101" pitchFamily="2" charset="-122"/>
              </a:rPr>
              <a:t>，导入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os</a:t>
            </a:r>
            <a:r>
              <a:rPr lang="zh-CN" altLang="en-US" sz="2000" b="0" dirty="0">
                <a:ea typeface="宋体" panose="02010600030101010101" pitchFamily="2" charset="-122"/>
              </a:rPr>
              <a:t>模块</a:t>
            </a:r>
            <a:r>
              <a:rPr lang="zh-CN" altLang="en-US" sz="2000" dirty="0">
                <a:ea typeface="宋体" panose="02010600030101010101" pitchFamily="2" charset="-122"/>
              </a:rPr>
              <a:t>。</a:t>
            </a:r>
            <a:endParaRPr lang="zh-CN" altLang="en-US" sz="2000" b="0" dirty="0">
              <a:ea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45A86FD-B52C-6DD3-3B28-1DE723F5CE10}"/>
              </a:ext>
            </a:extLst>
          </p:cNvPr>
          <p:cNvSpPr txBox="1"/>
          <p:nvPr/>
        </p:nvSpPr>
        <p:spPr>
          <a:xfrm>
            <a:off x="-233071" y="88308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插入文件夹中的多张图片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421D2AF-6C78-D378-F5B9-EB0265B2F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08650" y="3869546"/>
            <a:ext cx="7774699" cy="12586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20516" y="1969910"/>
            <a:ext cx="9435655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文件继续输入程序代码，实现功能：打开“课程表</a:t>
            </a:r>
            <a:r>
              <a:rPr lang="en-US" altLang="zh-CN" sz="2000" b="0" dirty="0">
                <a:ea typeface="宋体" panose="02010600030101010101" pitchFamily="2" charset="-122"/>
              </a:rPr>
              <a:t>.xlsx</a:t>
            </a:r>
            <a:r>
              <a:rPr lang="zh-CN" altLang="en-US" sz="2000" b="0" dirty="0">
                <a:ea typeface="宋体" panose="02010600030101010101" pitchFamily="2" charset="-122"/>
              </a:rPr>
              <a:t>”文件，打开第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个工作表，设置</a:t>
            </a:r>
            <a:r>
              <a:rPr lang="en-US" altLang="zh-CN" sz="2000" b="0" dirty="0">
                <a:ea typeface="宋体" panose="02010600030101010101" pitchFamily="2" charset="-122"/>
              </a:rPr>
              <a:t>A</a:t>
            </a:r>
            <a:r>
              <a:rPr lang="zh-CN" altLang="en-US" sz="2000" b="0" dirty="0">
                <a:ea typeface="宋体" panose="02010600030101010101" pitchFamily="2" charset="-122"/>
              </a:rPr>
              <a:t>列的宽度为</a:t>
            </a:r>
            <a:r>
              <a:rPr lang="en-US" altLang="zh-CN" sz="2000" b="0" dirty="0">
                <a:ea typeface="宋体" panose="02010600030101010101" pitchFamily="2" charset="-122"/>
              </a:rPr>
              <a:t>20</a:t>
            </a:r>
            <a:r>
              <a:rPr lang="zh-CN" altLang="en-US" sz="2000" b="0" dirty="0">
                <a:ea typeface="宋体" panose="02010600030101010101" pitchFamily="2" charset="-122"/>
              </a:rPr>
              <a:t>，设置第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行的高度为</a:t>
            </a:r>
            <a:r>
              <a:rPr lang="en-US" altLang="zh-CN" sz="2000" b="0" dirty="0">
                <a:ea typeface="宋体" panose="02010600030101010101" pitchFamily="2" charset="-122"/>
              </a:rPr>
              <a:t>40</a:t>
            </a:r>
            <a:r>
              <a:rPr lang="zh-CN" altLang="en-US" sz="2000" b="0" dirty="0">
                <a:ea typeface="宋体" panose="02010600030101010101" pitchFamily="2" charset="-122"/>
              </a:rPr>
              <a:t>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45A86FD-B52C-6DD3-3B28-1DE723F5CE10}"/>
              </a:ext>
            </a:extLst>
          </p:cNvPr>
          <p:cNvSpPr txBox="1"/>
          <p:nvPr/>
        </p:nvSpPr>
        <p:spPr>
          <a:xfrm>
            <a:off x="-233071" y="88308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插入文件夹中的多张图片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6D44D3A-9EA9-590B-B81E-EDD8AEA386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00462" y="3380007"/>
            <a:ext cx="4791075" cy="2143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80012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05357" y="2111313"/>
            <a:ext cx="9435655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文件继续输入程序代码，实现功能：写入</a:t>
            </a:r>
            <a:r>
              <a:rPr lang="en-US" altLang="zh-CN" sz="2000" b="0" dirty="0">
                <a:ea typeface="宋体" panose="02010600030101010101" pitchFamily="2" charset="-122"/>
              </a:rPr>
              <a:t>A1</a:t>
            </a:r>
            <a:r>
              <a:rPr lang="zh-CN" altLang="en-US" sz="2000" b="0" dirty="0"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ea typeface="宋体" panose="02010600030101010101" pitchFamily="2" charset="-122"/>
              </a:rPr>
              <a:t>B1</a:t>
            </a:r>
            <a:r>
              <a:rPr lang="zh-CN" altLang="en-US" sz="2000" b="0" dirty="0"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ea typeface="宋体" panose="02010600030101010101" pitchFamily="2" charset="-122"/>
              </a:rPr>
              <a:t>C1</a:t>
            </a:r>
            <a:r>
              <a:rPr lang="zh-CN" altLang="en-US" sz="2000" b="0" dirty="0">
                <a:ea typeface="宋体" panose="02010600030101010101" pitchFamily="2" charset="-122"/>
              </a:rPr>
              <a:t>等单元格写入表头内容，并设置</a:t>
            </a:r>
            <a:r>
              <a:rPr lang="en-US" altLang="zh-CN" sz="2000" b="0" dirty="0">
                <a:ea typeface="宋体" panose="02010600030101010101" pitchFamily="2" charset="-122"/>
              </a:rPr>
              <a:t>B</a:t>
            </a:r>
            <a:r>
              <a:rPr lang="zh-CN" altLang="en-US" sz="2000" b="0" dirty="0">
                <a:ea typeface="宋体" panose="02010600030101010101" pitchFamily="2" charset="-122"/>
              </a:rPr>
              <a:t>列的宽度</a:t>
            </a:r>
            <a:r>
              <a:rPr lang="zh-CN" altLang="en-US" sz="2000" dirty="0">
                <a:ea typeface="宋体" panose="02010600030101010101" pitchFamily="2" charset="-122"/>
              </a:rPr>
              <a:t>。</a:t>
            </a:r>
            <a:endParaRPr lang="zh-CN" altLang="en-US" sz="2000" b="0" dirty="0">
              <a:ea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45A86FD-B52C-6DD3-3B28-1DE723F5CE10}"/>
              </a:ext>
            </a:extLst>
          </p:cNvPr>
          <p:cNvSpPr txBox="1"/>
          <p:nvPr/>
        </p:nvSpPr>
        <p:spPr>
          <a:xfrm>
            <a:off x="-233071" y="88308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插入文件夹中的多张图片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466F2B1-4554-E36F-9CAA-48ABC25216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59123" y="3429000"/>
            <a:ext cx="6273753" cy="1174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86072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05355" y="1889290"/>
            <a:ext cx="9435655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5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文件继续输入程序代码，实现功能：遍历</a:t>
            </a:r>
            <a:r>
              <a:rPr lang="en-US" altLang="zh-CN" sz="2000" b="0" dirty="0" err="1">
                <a:ea typeface="宋体" panose="02010600030101010101" pitchFamily="2" charset="-122"/>
              </a:rPr>
              <a:t>file_name_list</a:t>
            </a:r>
            <a:r>
              <a:rPr lang="zh-CN" altLang="en-US" sz="2000" b="0" dirty="0">
                <a:ea typeface="宋体" panose="02010600030101010101" pitchFamily="2" charset="-122"/>
              </a:rPr>
              <a:t>的所有文件，序号写入</a:t>
            </a:r>
            <a:r>
              <a:rPr lang="en-US" altLang="zh-CN" sz="2000" b="0" dirty="0">
                <a:ea typeface="宋体" panose="02010600030101010101" pitchFamily="2" charset="-122"/>
              </a:rPr>
              <a:t>A</a:t>
            </a:r>
            <a:r>
              <a:rPr lang="zh-CN" altLang="en-US" sz="2000" b="0" dirty="0">
                <a:ea typeface="宋体" panose="02010600030101010101" pitchFamily="2" charset="-122"/>
              </a:rPr>
              <a:t>列，文件名写入</a:t>
            </a:r>
            <a:r>
              <a:rPr lang="en-US" altLang="zh-CN" sz="2000" b="0" dirty="0">
                <a:ea typeface="宋体" panose="02010600030101010101" pitchFamily="2" charset="-122"/>
              </a:rPr>
              <a:t>C</a:t>
            </a:r>
            <a:r>
              <a:rPr lang="zh-CN" altLang="en-US" sz="2000" b="0" dirty="0">
                <a:ea typeface="宋体" panose="02010600030101010101" pitchFamily="2" charset="-122"/>
              </a:rPr>
              <a:t>列，图片插入到</a:t>
            </a:r>
            <a:r>
              <a:rPr lang="en-US" altLang="zh-CN" sz="2000" b="0" dirty="0">
                <a:ea typeface="宋体" panose="02010600030101010101" pitchFamily="2" charset="-122"/>
              </a:rPr>
              <a:t>B</a:t>
            </a:r>
            <a:r>
              <a:rPr lang="zh-CN" altLang="en-US" sz="2000" b="0" dirty="0">
                <a:ea typeface="宋体" panose="02010600030101010101" pitchFamily="2" charset="-122"/>
              </a:rPr>
              <a:t>列。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45A86FD-B52C-6DD3-3B28-1DE723F5CE10}"/>
              </a:ext>
            </a:extLst>
          </p:cNvPr>
          <p:cNvSpPr txBox="1"/>
          <p:nvPr/>
        </p:nvSpPr>
        <p:spPr>
          <a:xfrm>
            <a:off x="-233071" y="88308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插入文件夹中的多张图片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D1BF85A-820F-DDF7-7EA0-8B707B218B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86979" y="3115072"/>
            <a:ext cx="5272405" cy="2582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66706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读取工作表中的图片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任务七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605500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读取工作表中的图片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563625" y="2488710"/>
            <a:ext cx="9371468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）现“景点列表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.xlsx”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文件的工作表中，有多张景点图片和标题。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）编程获取工作表中的图片，把图片保存在指定文件夹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imgs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中。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）文件名以标题命名，扩展名为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png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，如景点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1.png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、景点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2.png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、景点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3.png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、景点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4.png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852486" y="2051781"/>
            <a:ext cx="10030460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文件，输入程序代码，实现功能：从</a:t>
            </a:r>
            <a:r>
              <a:rPr lang="en-US" altLang="zh-CN" sz="2000" b="0" dirty="0">
                <a:ea typeface="宋体" panose="02010600030101010101" pitchFamily="2" charset="-122"/>
              </a:rPr>
              <a:t>PIL</a:t>
            </a:r>
            <a:r>
              <a:rPr lang="zh-CN" altLang="en-US" sz="2000" b="0" dirty="0">
                <a:ea typeface="宋体" panose="02010600030101010101" pitchFamily="2" charset="-122"/>
              </a:rPr>
              <a:t>模块导入</a:t>
            </a:r>
            <a:r>
              <a:rPr lang="en-US" altLang="zh-CN" sz="2000" b="0" dirty="0">
                <a:ea typeface="宋体" panose="02010600030101010101" pitchFamily="2" charset="-122"/>
              </a:rPr>
              <a:t>Image</a:t>
            </a:r>
            <a:r>
              <a:rPr lang="zh-CN" altLang="en-US" sz="2000" b="0" dirty="0">
                <a:ea typeface="宋体" panose="02010600030101010101" pitchFamily="2" charset="-122"/>
              </a:rPr>
              <a:t>函数，从</a:t>
            </a:r>
            <a:r>
              <a:rPr lang="en-US" altLang="zh-CN" sz="2000" b="0" dirty="0" err="1">
                <a:ea typeface="宋体" panose="02010600030101010101" pitchFamily="2" charset="-122"/>
              </a:rPr>
              <a:t>openpyxl</a:t>
            </a:r>
            <a:r>
              <a:rPr lang="zh-CN" altLang="en-US" sz="2000" b="0" dirty="0">
                <a:ea typeface="宋体" panose="02010600030101010101" pitchFamily="2" charset="-122"/>
              </a:rPr>
              <a:t>模块导入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load_workbook</a:t>
            </a:r>
            <a:r>
              <a:rPr lang="zh-CN" altLang="en-US" sz="2000" b="0" dirty="0">
                <a:ea typeface="宋体" panose="02010600030101010101" pitchFamily="2" charset="-122"/>
              </a:rPr>
              <a:t>函数，打开“景点列表</a:t>
            </a:r>
            <a:r>
              <a:rPr lang="en-US" altLang="zh-CN" sz="2000" b="0" dirty="0">
                <a:ea typeface="宋体" panose="02010600030101010101" pitchFamily="2" charset="-122"/>
              </a:rPr>
              <a:t>.xlsx</a:t>
            </a:r>
            <a:r>
              <a:rPr lang="zh-CN" altLang="en-US" sz="2000" b="0" dirty="0">
                <a:ea typeface="宋体" panose="02010600030101010101" pitchFamily="2" charset="-122"/>
              </a:rPr>
              <a:t>” 文件，获取第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个工作表。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3DCAF3B-2344-13D1-F5C7-AE61C0688FC9}"/>
              </a:ext>
            </a:extLst>
          </p:cNvPr>
          <p:cNvSpPr txBox="1"/>
          <p:nvPr/>
        </p:nvSpPr>
        <p:spPr>
          <a:xfrm>
            <a:off x="-605500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读取工作表中的图片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EE7015A-469B-EEE6-9D73-83DFB34E33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84123" y="3909299"/>
            <a:ext cx="5031381" cy="13221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852486" y="2051781"/>
            <a:ext cx="1003046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文件继续输入程序代码，实现功能：把获取到的图片文件用标题命名后保存到电脑指定的</a:t>
            </a:r>
            <a:r>
              <a:rPr lang="en-US" altLang="zh-CN" sz="2000" b="0" dirty="0" err="1">
                <a:ea typeface="宋体" panose="02010600030101010101" pitchFamily="2" charset="-122"/>
              </a:rPr>
              <a:t>imgs</a:t>
            </a:r>
            <a:r>
              <a:rPr lang="zh-CN" altLang="en-US" sz="2000" b="0" dirty="0">
                <a:ea typeface="宋体" panose="02010600030101010101" pitchFamily="2" charset="-122"/>
              </a:rPr>
              <a:t>目录中。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3DCAF3B-2344-13D1-F5C7-AE61C0688FC9}"/>
              </a:ext>
            </a:extLst>
          </p:cNvPr>
          <p:cNvSpPr txBox="1"/>
          <p:nvPr/>
        </p:nvSpPr>
        <p:spPr>
          <a:xfrm>
            <a:off x="-605500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读取工作表中的图片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8E321F3-DF1E-4985-FDF4-50D278891B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71068" y="3285746"/>
            <a:ext cx="6849863" cy="22666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891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2830286" y="1573280"/>
            <a:ext cx="8327709" cy="85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）认识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常用的第三方扩展库。</a:t>
            </a:r>
          </a:p>
          <a:p>
            <a:pPr indent="450850"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）认识</a:t>
            </a:r>
            <a:r>
              <a:rPr lang="en-US" altLang="zh-CN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openpyxl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库的作用。</a:t>
            </a:r>
          </a:p>
        </p:txBody>
      </p:sp>
      <p:sp>
        <p:nvSpPr>
          <p:cNvPr id="2" name="矩形: 圆角 1"/>
          <p:cNvSpPr/>
          <p:nvPr/>
        </p:nvSpPr>
        <p:spPr>
          <a:xfrm>
            <a:off x="914400" y="1497913"/>
            <a:ext cx="1640114" cy="885371"/>
          </a:xfrm>
          <a:prstGeom prst="roundRect">
            <a:avLst/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 b="1" kern="100" dirty="0">
                <a:effectLst/>
                <a:latin typeface="+mj-ea"/>
                <a:ea typeface="+mj-ea"/>
                <a:cs typeface="宋体" panose="02010600030101010101" pitchFamily="2" charset="-122"/>
              </a:rPr>
              <a:t>知识目标</a:t>
            </a:r>
            <a:endParaRPr lang="zh-CN" altLang="zh-CN" sz="2000" b="1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30285" y="3116045"/>
            <a:ext cx="8327709" cy="85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）能根据需要安装必要的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第三方扩展库。</a:t>
            </a:r>
          </a:p>
          <a:p>
            <a:pPr indent="450850"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）能简单应用</a:t>
            </a:r>
            <a:r>
              <a:rPr lang="en-US" altLang="zh-CN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openpyxl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库。</a:t>
            </a:r>
          </a:p>
        </p:txBody>
      </p:sp>
      <p:sp>
        <p:nvSpPr>
          <p:cNvPr id="4" name="矩形: 圆角 3"/>
          <p:cNvSpPr/>
          <p:nvPr/>
        </p:nvSpPr>
        <p:spPr>
          <a:xfrm>
            <a:off x="914400" y="3116045"/>
            <a:ext cx="1640114" cy="885371"/>
          </a:xfrm>
          <a:prstGeom prst="roundRect">
            <a:avLst/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kern="100" dirty="0">
                <a:effectLst/>
                <a:latin typeface="+mj-ea"/>
                <a:ea typeface="+mj-ea"/>
                <a:cs typeface="宋体" panose="02010600030101010101" pitchFamily="2" charset="-122"/>
              </a:rPr>
              <a:t>能力目标</a:t>
            </a:r>
            <a:endParaRPr lang="zh-CN" altLang="zh-CN" sz="2000" b="1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40631" y="4678342"/>
            <a:ext cx="8811818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）能根据要求利用</a:t>
            </a:r>
            <a:r>
              <a:rPr lang="en-US" altLang="zh-CN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openpyxl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库完成表格数据的处理。</a:t>
            </a:r>
          </a:p>
          <a:p>
            <a:pPr indent="450850"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）激发学生学习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知识的兴趣，提高学生使用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进行数据处理的热情。</a:t>
            </a:r>
          </a:p>
        </p:txBody>
      </p:sp>
      <p:sp>
        <p:nvSpPr>
          <p:cNvPr id="7" name="矩形: 圆角 6"/>
          <p:cNvSpPr/>
          <p:nvPr/>
        </p:nvSpPr>
        <p:spPr>
          <a:xfrm>
            <a:off x="914400" y="4651348"/>
            <a:ext cx="1640114" cy="885371"/>
          </a:xfrm>
          <a:prstGeom prst="roundRect">
            <a:avLst/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kern="100" dirty="0">
                <a:effectLst/>
                <a:latin typeface="+mj-ea"/>
                <a:ea typeface="+mj-ea"/>
                <a:cs typeface="宋体" panose="02010600030101010101" pitchFamily="2" charset="-122"/>
              </a:rPr>
              <a:t>素质目标</a:t>
            </a:r>
            <a:endParaRPr lang="zh-CN" altLang="zh-CN" sz="2000" b="1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135086" y="2780237"/>
            <a:ext cx="8022909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135086" y="4289723"/>
            <a:ext cx="8022909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教学目标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852486" y="2051781"/>
            <a:ext cx="1003046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）运行程序之后，在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文件夹的</a:t>
            </a:r>
            <a:r>
              <a:rPr lang="en-US" altLang="zh-CN" sz="2000" b="0" dirty="0" err="1">
                <a:ea typeface="宋体" panose="02010600030101010101" pitchFamily="2" charset="-122"/>
              </a:rPr>
              <a:t>imgs</a:t>
            </a:r>
            <a:r>
              <a:rPr lang="zh-CN" altLang="en-US" sz="2000" b="0" dirty="0">
                <a:ea typeface="宋体" panose="02010600030101010101" pitchFamily="2" charset="-122"/>
              </a:rPr>
              <a:t>子目录中可查看到获取的图片已按要求保存。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3DCAF3B-2344-13D1-F5C7-AE61C0688FC9}"/>
              </a:ext>
            </a:extLst>
          </p:cNvPr>
          <p:cNvSpPr txBox="1"/>
          <p:nvPr/>
        </p:nvSpPr>
        <p:spPr>
          <a:xfrm>
            <a:off x="-605500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读取工作表中的图片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6A6EEFD-9C81-6D9C-D3B7-310CB4592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0651" y="3113387"/>
            <a:ext cx="6255786" cy="25615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86158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删除与插入单元格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任务八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58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850598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删除与插入单元格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563625" y="2488710"/>
            <a:ext cx="9371468" cy="2342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）现有文件“一周生产计划表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.xlsx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” 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）原生产计划表在周末要上班，现准备以后不在周末双休，删除周末的上班计划，为了不影响生产，把原周末的生产量平均分配到每天的加班中，所以，需要添加“加班”计划。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）完成后输出文件“一周生产计划表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加班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).xlsx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”，</a:t>
            </a:r>
          </a:p>
        </p:txBody>
      </p:sp>
    </p:spTree>
    <p:extLst>
      <p:ext uri="{BB962C8B-B14F-4D97-AF65-F5344CB8AC3E}">
        <p14:creationId xmlns:p14="http://schemas.microsoft.com/office/powerpoint/2010/main" val="10186712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852486" y="2051781"/>
            <a:ext cx="10030460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文件，输入程序代码，实现功能：从</a:t>
            </a:r>
            <a:r>
              <a:rPr lang="en-US" altLang="zh-CN" sz="2000" b="0" dirty="0" err="1">
                <a:ea typeface="宋体" panose="02010600030101010101" pitchFamily="2" charset="-122"/>
              </a:rPr>
              <a:t>openpyxl</a:t>
            </a:r>
            <a:r>
              <a:rPr lang="zh-CN" altLang="en-US" sz="2000" b="0" dirty="0">
                <a:ea typeface="宋体" panose="02010600030101010101" pitchFamily="2" charset="-122"/>
              </a:rPr>
              <a:t>模块导入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load_workbook</a:t>
            </a:r>
            <a:r>
              <a:rPr lang="zh-CN" altLang="en-US" sz="2000" b="0" dirty="0">
                <a:ea typeface="宋体" panose="02010600030101010101" pitchFamily="2" charset="-122"/>
              </a:rPr>
              <a:t>函数，从</a:t>
            </a:r>
            <a:r>
              <a:rPr lang="en-US" altLang="zh-CN" sz="2000" b="0" dirty="0" err="1">
                <a:ea typeface="宋体" panose="02010600030101010101" pitchFamily="2" charset="-122"/>
              </a:rPr>
              <a:t>openpyxl.styles</a:t>
            </a:r>
            <a:r>
              <a:rPr lang="zh-CN" altLang="en-US" sz="2000" b="0" dirty="0">
                <a:ea typeface="宋体" panose="02010600030101010101" pitchFamily="2" charset="-122"/>
              </a:rPr>
              <a:t>模块导入</a:t>
            </a:r>
            <a:r>
              <a:rPr lang="en-US" altLang="zh-CN" sz="2000" b="0" dirty="0">
                <a:ea typeface="宋体" panose="02010600030101010101" pitchFamily="2" charset="-122"/>
              </a:rPr>
              <a:t>Alignment</a:t>
            </a:r>
            <a:r>
              <a:rPr lang="zh-CN" altLang="en-US" sz="2000" b="0" dirty="0">
                <a:ea typeface="宋体" panose="02010600030101010101" pitchFamily="2" charset="-122"/>
              </a:rPr>
              <a:t>函数，打开“一周生产计划表</a:t>
            </a:r>
            <a:r>
              <a:rPr lang="en-US" altLang="zh-CN" sz="2000" b="0" dirty="0">
                <a:ea typeface="宋体" panose="02010600030101010101" pitchFamily="2" charset="-122"/>
              </a:rPr>
              <a:t>.xlsx”</a:t>
            </a:r>
            <a:r>
              <a:rPr lang="zh-CN" altLang="en-US" sz="2000" b="0" dirty="0">
                <a:ea typeface="宋体" panose="02010600030101010101" pitchFamily="2" charset="-122"/>
              </a:rPr>
              <a:t>文件，获取第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个工作表。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8002150-A697-3338-3178-17E5ED571CDE}"/>
              </a:ext>
            </a:extLst>
          </p:cNvPr>
          <p:cNvSpPr txBox="1"/>
          <p:nvPr/>
        </p:nvSpPr>
        <p:spPr>
          <a:xfrm>
            <a:off x="-850598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删除与插入单元格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77E15D3-409E-ADE0-71E6-97F8825FDE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88457" y="4115845"/>
            <a:ext cx="6389491" cy="17853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09815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71343" y="1825538"/>
            <a:ext cx="10382224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文件继续输入程序代码，实现功能：插入第</a:t>
            </a:r>
            <a:r>
              <a:rPr lang="en-US" altLang="zh-CN" sz="2000" b="0" dirty="0">
                <a:ea typeface="宋体" panose="02010600030101010101" pitchFamily="2" charset="-122"/>
              </a:rPr>
              <a:t>6</a:t>
            </a:r>
            <a:r>
              <a:rPr lang="zh-CN" altLang="en-US" sz="2000" b="0" dirty="0">
                <a:ea typeface="宋体" panose="02010600030101010101" pitchFamily="2" charset="-122"/>
              </a:rPr>
              <a:t>行，删除第</a:t>
            </a:r>
            <a:r>
              <a:rPr lang="en-US" altLang="zh-CN" sz="2000" b="0" dirty="0">
                <a:ea typeface="宋体" panose="02010600030101010101" pitchFamily="2" charset="-122"/>
              </a:rPr>
              <a:t>7</a:t>
            </a:r>
            <a:r>
              <a:rPr lang="zh-CN" altLang="en-US" sz="2000" b="0" dirty="0">
                <a:ea typeface="宋体" panose="02010600030101010101" pitchFamily="2" charset="-122"/>
              </a:rPr>
              <a:t>行两次，用</a:t>
            </a:r>
            <a:r>
              <a:rPr lang="en-US" altLang="zh-CN" sz="2000" b="0" dirty="0">
                <a:ea typeface="宋体" panose="02010600030101010101" pitchFamily="2" charset="-122"/>
              </a:rPr>
              <a:t>for</a:t>
            </a:r>
            <a:r>
              <a:rPr lang="zh-CN" altLang="en-US" sz="2000" b="0" dirty="0">
                <a:ea typeface="宋体" panose="02010600030101010101" pitchFamily="2" charset="-122"/>
              </a:rPr>
              <a:t>语句在第</a:t>
            </a:r>
            <a:r>
              <a:rPr lang="en-US" altLang="zh-CN" sz="2000" b="0" dirty="0">
                <a:ea typeface="宋体" panose="02010600030101010101" pitchFamily="2" charset="-122"/>
              </a:rPr>
              <a:t>6</a:t>
            </a:r>
            <a:r>
              <a:rPr lang="zh-CN" altLang="en-US" sz="2000" b="0" dirty="0">
                <a:ea typeface="宋体" panose="02010600030101010101" pitchFamily="2" charset="-122"/>
              </a:rPr>
              <a:t>行的第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列至第</a:t>
            </a:r>
            <a:r>
              <a:rPr lang="en-US" altLang="zh-CN" sz="2000" b="0" dirty="0">
                <a:ea typeface="宋体" panose="02010600030101010101" pitchFamily="2" charset="-122"/>
              </a:rPr>
              <a:t>6</a:t>
            </a:r>
            <a:r>
              <a:rPr lang="zh-CN" altLang="en-US" sz="2000" b="0" dirty="0">
                <a:ea typeface="宋体" panose="02010600030101010101" pitchFamily="2" charset="-122"/>
              </a:rPr>
              <a:t>列单元格填入“</a:t>
            </a:r>
            <a:r>
              <a:rPr lang="en-US" altLang="zh-CN" sz="2000" b="0" dirty="0">
                <a:ea typeface="宋体" panose="02010600030101010101" pitchFamily="2" charset="-122"/>
              </a:rPr>
              <a:t>1680</a:t>
            </a:r>
            <a:r>
              <a:rPr lang="zh-CN" altLang="en-US" sz="2000" b="0" dirty="0">
                <a:ea typeface="宋体" panose="02010600030101010101" pitchFamily="2" charset="-122"/>
              </a:rPr>
              <a:t>”表示加班生产数量，在第</a:t>
            </a:r>
            <a:r>
              <a:rPr lang="en-US" altLang="zh-CN" sz="2000" b="0" dirty="0">
                <a:ea typeface="宋体" panose="02010600030101010101" pitchFamily="2" charset="-122"/>
              </a:rPr>
              <a:t>6</a:t>
            </a:r>
            <a:r>
              <a:rPr lang="zh-CN" altLang="en-US" sz="2000" b="0" dirty="0">
                <a:ea typeface="宋体" panose="02010600030101010101" pitchFamily="2" charset="-122"/>
              </a:rPr>
              <a:t>行第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列填入“加班”，并设水平居中且垂直居中，最后保存文件名为“一周生产计划表</a:t>
            </a:r>
            <a:r>
              <a:rPr lang="en-US" altLang="zh-CN" sz="2000" b="0" dirty="0">
                <a:ea typeface="宋体" panose="02010600030101010101" pitchFamily="2" charset="-122"/>
              </a:rPr>
              <a:t>(</a:t>
            </a:r>
            <a:r>
              <a:rPr lang="zh-CN" altLang="en-US" sz="2000" b="0" dirty="0">
                <a:ea typeface="宋体" panose="02010600030101010101" pitchFamily="2" charset="-122"/>
              </a:rPr>
              <a:t>加班</a:t>
            </a:r>
            <a:r>
              <a:rPr lang="en-US" altLang="zh-CN" sz="2000" b="0" dirty="0">
                <a:ea typeface="宋体" panose="02010600030101010101" pitchFamily="2" charset="-122"/>
              </a:rPr>
              <a:t>).xlsx</a:t>
            </a:r>
            <a:r>
              <a:rPr lang="zh-CN" altLang="en-US" sz="2000" b="0" dirty="0">
                <a:ea typeface="宋体" panose="02010600030101010101" pitchFamily="2" charset="-122"/>
              </a:rPr>
              <a:t>”。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1619A7F-2BAE-D27D-7920-87BE744AC13C}"/>
              </a:ext>
            </a:extLst>
          </p:cNvPr>
          <p:cNvSpPr txBox="1"/>
          <p:nvPr/>
        </p:nvSpPr>
        <p:spPr>
          <a:xfrm>
            <a:off x="-850598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删除与插入单元格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21E6DF7-EF4A-AC15-4D04-FF0D083A5E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4297" y="3613548"/>
            <a:ext cx="6303405" cy="21877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15894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852486" y="1633145"/>
            <a:ext cx="1003046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）运行程序之后，在程序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文件的目录下，打开“一周生产计划表</a:t>
            </a:r>
            <a:r>
              <a:rPr lang="en-US" altLang="zh-CN" sz="2000" b="0" dirty="0">
                <a:ea typeface="宋体" panose="02010600030101010101" pitchFamily="2" charset="-122"/>
              </a:rPr>
              <a:t>(</a:t>
            </a:r>
            <a:r>
              <a:rPr lang="zh-CN" altLang="en-US" sz="2000" b="0" dirty="0">
                <a:ea typeface="宋体" panose="02010600030101010101" pitchFamily="2" charset="-122"/>
              </a:rPr>
              <a:t>加班</a:t>
            </a:r>
            <a:r>
              <a:rPr lang="en-US" altLang="zh-CN" sz="2000" b="0" dirty="0">
                <a:ea typeface="宋体" panose="02010600030101010101" pitchFamily="2" charset="-122"/>
              </a:rPr>
              <a:t>).xlsx”</a:t>
            </a:r>
            <a:r>
              <a:rPr lang="zh-CN" altLang="en-US" sz="2000" b="0" dirty="0">
                <a:ea typeface="宋体" panose="02010600030101010101" pitchFamily="2" charset="-122"/>
              </a:rPr>
              <a:t>，效果如图所示。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20BC445-9E0C-6502-3FDD-C7C43D59DDAF}"/>
              </a:ext>
            </a:extLst>
          </p:cNvPr>
          <p:cNvSpPr txBox="1"/>
          <p:nvPr/>
        </p:nvSpPr>
        <p:spPr>
          <a:xfrm>
            <a:off x="-850598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删除与插入单元格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C3EAD37-F402-07BF-EEBE-9A33952DA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2852" y="2858202"/>
            <a:ext cx="4521200" cy="3473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266658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生成柱形图表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任务九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56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1123976" y="86331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生成柱形图表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507064" y="2205906"/>
            <a:ext cx="9371468" cy="28069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）现有文件“产品月利润表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.xlsx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”，数据在工作表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Sheet1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中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A1:D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区域。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）以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A1:D5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区域的数据创建柱形图，在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F1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单元格插入图表。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）设置图表标题“利润图表”。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）设置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轴方向标题“数量”、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轴方向标题“项目”。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）显示分类图例名称和项目名称。</a:t>
            </a:r>
          </a:p>
          <a:p>
            <a:pPr indent="304800">
              <a:lnSpc>
                <a:spcPct val="150000"/>
              </a:lnSpc>
            </a:pPr>
            <a:endParaRPr lang="zh-CN" altLang="en-US" sz="20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73924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54144" y="2136623"/>
            <a:ext cx="10030460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文件，输入程序代码，实现功能：从</a:t>
            </a:r>
            <a:r>
              <a:rPr lang="en-US" altLang="zh-CN" sz="2000" b="0" dirty="0" err="1">
                <a:ea typeface="宋体" panose="02010600030101010101" pitchFamily="2" charset="-122"/>
              </a:rPr>
              <a:t>openpyxl.chart</a:t>
            </a:r>
            <a:r>
              <a:rPr lang="en-US" altLang="zh-CN" sz="2000" b="0" dirty="0">
                <a:ea typeface="宋体" panose="02010600030101010101" pitchFamily="2" charset="-122"/>
              </a:rPr>
              <a:t> </a:t>
            </a:r>
            <a:r>
              <a:rPr lang="zh-CN" altLang="en-US" sz="2000" b="0" dirty="0">
                <a:ea typeface="宋体" panose="02010600030101010101" pitchFamily="2" charset="-122"/>
              </a:rPr>
              <a:t>模块导入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BarChart</a:t>
            </a:r>
            <a:r>
              <a:rPr lang="zh-CN" altLang="en-US" sz="2000" b="0" dirty="0">
                <a:ea typeface="宋体" panose="02010600030101010101" pitchFamily="2" charset="-122"/>
              </a:rPr>
              <a:t>和</a:t>
            </a:r>
            <a:r>
              <a:rPr lang="en-US" altLang="zh-CN" sz="2000" b="0" dirty="0">
                <a:ea typeface="宋体" panose="02010600030101010101" pitchFamily="2" charset="-122"/>
              </a:rPr>
              <a:t>Reference</a:t>
            </a:r>
            <a:r>
              <a:rPr lang="zh-CN" altLang="en-US" sz="2000" b="0" dirty="0">
                <a:ea typeface="宋体" panose="02010600030101010101" pitchFamily="2" charset="-122"/>
              </a:rPr>
              <a:t>函数，从</a:t>
            </a:r>
            <a:r>
              <a:rPr lang="en-US" altLang="zh-CN" sz="2000" b="0" dirty="0" err="1">
                <a:ea typeface="宋体" panose="02010600030101010101" pitchFamily="2" charset="-122"/>
              </a:rPr>
              <a:t>openpyxl</a:t>
            </a:r>
            <a:r>
              <a:rPr lang="zh-CN" altLang="en-US" sz="2000" b="0" dirty="0">
                <a:ea typeface="宋体" panose="02010600030101010101" pitchFamily="2" charset="-122"/>
              </a:rPr>
              <a:t>模块导入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load_workbook</a:t>
            </a:r>
            <a:r>
              <a:rPr lang="zh-CN" altLang="en-US" sz="2000" b="0" dirty="0">
                <a:ea typeface="宋体" panose="02010600030101010101" pitchFamily="2" charset="-122"/>
              </a:rPr>
              <a:t>函数，打开“产品月利润表</a:t>
            </a:r>
            <a:r>
              <a:rPr lang="en-US" altLang="zh-CN" sz="2000" b="0" dirty="0">
                <a:ea typeface="宋体" panose="02010600030101010101" pitchFamily="2" charset="-122"/>
              </a:rPr>
              <a:t>.xlsx</a:t>
            </a:r>
            <a:r>
              <a:rPr lang="zh-CN" altLang="en-US" sz="2000" b="0" dirty="0">
                <a:ea typeface="宋体" panose="02010600030101010101" pitchFamily="2" charset="-122"/>
              </a:rPr>
              <a:t>”文件，打开第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个工作表。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8002150-A697-3338-3178-17E5ED571CDE}"/>
              </a:ext>
            </a:extLst>
          </p:cNvPr>
          <p:cNvSpPr txBox="1"/>
          <p:nvPr/>
        </p:nvSpPr>
        <p:spPr>
          <a:xfrm>
            <a:off x="-1142829" y="6374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生成柱形图表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2149BBA-A566-C147-6285-6F60F1AF99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70729" y="4276760"/>
            <a:ext cx="6650541" cy="12850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632978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71343" y="1825538"/>
            <a:ext cx="10382224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文件继续输入程序代码，实现功能：用</a:t>
            </a:r>
            <a:r>
              <a:rPr lang="en-US" altLang="zh-CN" sz="2000" b="0" dirty="0">
                <a:ea typeface="宋体" panose="02010600030101010101" pitchFamily="2" charset="-122"/>
              </a:rPr>
              <a:t>values</a:t>
            </a:r>
            <a:r>
              <a:rPr lang="zh-CN" altLang="en-US" sz="2000" b="0" dirty="0">
                <a:ea typeface="宋体" panose="02010600030101010101" pitchFamily="2" charset="-122"/>
              </a:rPr>
              <a:t>记录</a:t>
            </a:r>
            <a:r>
              <a:rPr lang="en-US" altLang="zh-CN" sz="2000" b="0" dirty="0">
                <a:ea typeface="宋体" panose="02010600030101010101" pitchFamily="2" charset="-122"/>
              </a:rPr>
              <a:t>Reference()</a:t>
            </a:r>
            <a:r>
              <a:rPr lang="zh-CN" altLang="en-US" sz="2000" b="0" dirty="0">
                <a:ea typeface="宋体" panose="02010600030101010101" pitchFamily="2" charset="-122"/>
              </a:rPr>
              <a:t>设置图表数据源区域，用</a:t>
            </a:r>
            <a:r>
              <a:rPr lang="en-US" altLang="zh-CN" sz="2000" b="0" dirty="0" err="1">
                <a:ea typeface="宋体" panose="02010600030101010101" pitchFamily="2" charset="-122"/>
              </a:rPr>
              <a:t>BarChart</a:t>
            </a:r>
            <a:r>
              <a:rPr lang="en-US" altLang="zh-CN" sz="2000" b="0" dirty="0">
                <a:ea typeface="宋体" panose="02010600030101010101" pitchFamily="2" charset="-122"/>
              </a:rPr>
              <a:t>()</a:t>
            </a:r>
            <a:r>
              <a:rPr lang="zh-CN" altLang="en-US" sz="2000" b="0" dirty="0">
                <a:ea typeface="宋体" panose="02010600030101010101" pitchFamily="2" charset="-122"/>
              </a:rPr>
              <a:t>创建一个柱形图实例，用</a:t>
            </a:r>
            <a:r>
              <a:rPr lang="en-US" altLang="zh-CN" sz="2000" b="0" dirty="0">
                <a:ea typeface="宋体" panose="02010600030101010101" pitchFamily="2" charset="-122"/>
              </a:rPr>
              <a:t>series</a:t>
            </a:r>
            <a:r>
              <a:rPr lang="zh-CN" altLang="en-US" sz="2000" b="0" dirty="0">
                <a:ea typeface="宋体" panose="02010600030101010101" pitchFamily="2" charset="-122"/>
              </a:rPr>
              <a:t>记录</a:t>
            </a:r>
            <a:r>
              <a:rPr lang="en-US" altLang="zh-CN" sz="2000" b="0" dirty="0">
                <a:ea typeface="宋体" panose="02010600030101010101" pitchFamily="2" charset="-122"/>
              </a:rPr>
              <a:t>Reference()</a:t>
            </a:r>
            <a:r>
              <a:rPr lang="zh-CN" altLang="en-US" sz="2000" b="0" dirty="0">
                <a:ea typeface="宋体" panose="02010600030101010101" pitchFamily="2" charset="-122"/>
              </a:rPr>
              <a:t>设置图例数据源区域，用</a:t>
            </a:r>
            <a:r>
              <a:rPr lang="en-US" altLang="zh-CN" sz="2000" b="0" dirty="0" err="1">
                <a:ea typeface="宋体" panose="02010600030101010101" pitchFamily="2" charset="-122"/>
              </a:rPr>
              <a:t>add_data</a:t>
            </a:r>
            <a:r>
              <a:rPr lang="en-US" altLang="zh-CN" sz="2000" b="0" dirty="0">
                <a:ea typeface="宋体" panose="02010600030101010101" pitchFamily="2" charset="-122"/>
              </a:rPr>
              <a:t>()</a:t>
            </a:r>
            <a:r>
              <a:rPr lang="zh-CN" altLang="en-US" sz="2000" b="0" dirty="0">
                <a:ea typeface="宋体" panose="02010600030101010101" pitchFamily="2" charset="-122"/>
              </a:rPr>
              <a:t>生成图表，用</a:t>
            </a:r>
            <a:r>
              <a:rPr lang="en-US" altLang="zh-CN" sz="2000" b="0" dirty="0" err="1">
                <a:ea typeface="宋体" panose="02010600030101010101" pitchFamily="2" charset="-122"/>
              </a:rPr>
              <a:t>set_categories</a:t>
            </a:r>
            <a:r>
              <a:rPr lang="en-US" altLang="zh-CN" sz="2000" b="0" dirty="0">
                <a:ea typeface="宋体" panose="02010600030101010101" pitchFamily="2" charset="-122"/>
              </a:rPr>
              <a:t>()</a:t>
            </a:r>
            <a:r>
              <a:rPr lang="zh-CN" altLang="en-US" sz="2000" b="0" dirty="0">
                <a:ea typeface="宋体" panose="02010600030101010101" pitchFamily="2" charset="-122"/>
              </a:rPr>
              <a:t>设置图表图例。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74B9311-BC15-9AB4-9AE0-186DDA2D87EA}"/>
              </a:ext>
            </a:extLst>
          </p:cNvPr>
          <p:cNvSpPr txBox="1"/>
          <p:nvPr/>
        </p:nvSpPr>
        <p:spPr>
          <a:xfrm>
            <a:off x="-1142829" y="6374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生成柱形图表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8CFCAF0-5089-3479-3BC3-B739308093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38180" y="3720010"/>
            <a:ext cx="7515640" cy="1295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2521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31413" y="3482286"/>
            <a:ext cx="6493216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增加表格中的订单数量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任务一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3" grpId="0" animBg="1"/>
      <p:bldP spid="1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918474" y="1797614"/>
            <a:ext cx="10030460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文件夹的</a:t>
            </a:r>
            <a:r>
              <a:rPr lang="en-US" altLang="zh-CN" sz="2000" b="0" dirty="0" err="1">
                <a:ea typeface="宋体" panose="02010600030101010101" pitchFamily="2" charset="-122"/>
              </a:rPr>
              <a:t>imgs</a:t>
            </a:r>
            <a:r>
              <a:rPr lang="zh-CN" altLang="en-US" sz="2000" b="0" dirty="0">
                <a:ea typeface="宋体" panose="02010600030101010101" pitchFamily="2" charset="-122"/>
              </a:rPr>
              <a:t>子目录里存放若干张图片，如图所示。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CB9692C-6B9A-FC2C-0308-323DD9EAE70F}"/>
              </a:ext>
            </a:extLst>
          </p:cNvPr>
          <p:cNvSpPr txBox="1"/>
          <p:nvPr/>
        </p:nvSpPr>
        <p:spPr>
          <a:xfrm>
            <a:off x="-1142829" y="6374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生成柱形图表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7B57828-03C0-8178-A56F-7E17134331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55428" y="2740094"/>
            <a:ext cx="4954523" cy="23880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589782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分割工作簿文件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任务十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34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963956" y="39486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分割工作簿文件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514684" y="2282106"/>
            <a:ext cx="9371468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）现有文件记录多个公司产品记录的“多公司汇总表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.xlsx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” 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）请把每个公司的记录存为一张表，文件名按公司名称命名。</a:t>
            </a:r>
          </a:p>
        </p:txBody>
      </p:sp>
    </p:spTree>
    <p:extLst>
      <p:ext uri="{BB962C8B-B14F-4D97-AF65-F5344CB8AC3E}">
        <p14:creationId xmlns:p14="http://schemas.microsoft.com/office/powerpoint/2010/main" val="334895534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80770" y="1823356"/>
            <a:ext cx="10030460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openpyxl</a:t>
            </a:r>
            <a:r>
              <a:rPr lang="zh-CN" altLang="en-US" sz="2000" b="0" dirty="0">
                <a:ea typeface="宋体" panose="02010600030101010101" pitchFamily="2" charset="-122"/>
              </a:rPr>
              <a:t>模块，打开“多公司汇总表</a:t>
            </a:r>
            <a:r>
              <a:rPr lang="en-US" altLang="zh-CN" sz="2000" b="0" dirty="0">
                <a:ea typeface="宋体" panose="02010600030101010101" pitchFamily="2" charset="-122"/>
              </a:rPr>
              <a:t>.xlsx”</a:t>
            </a:r>
            <a:r>
              <a:rPr lang="zh-CN" altLang="en-US" sz="2000" b="0" dirty="0">
                <a:ea typeface="宋体" panose="02010600030101010101" pitchFamily="2" charset="-122"/>
              </a:rPr>
              <a:t>文件的第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个工作表，获取表格中的公司名，用于在后续的操作步骤中，以公司名为区分进行数据分割。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8002150-A697-3338-3178-17E5ED571CDE}"/>
              </a:ext>
            </a:extLst>
          </p:cNvPr>
          <p:cNvSpPr txBox="1"/>
          <p:nvPr/>
        </p:nvSpPr>
        <p:spPr>
          <a:xfrm>
            <a:off x="-1020909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分割工作簿文件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7235789-98C6-158B-321C-9B0AD5F10B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2020" y="3843404"/>
            <a:ext cx="5267960" cy="1688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204186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71343" y="2051781"/>
            <a:ext cx="991839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文件继续输入程序代码，实现功能：获取数据的表头标题，获取表中的所有记录，为在后续的操作步骤中以公司名为区分进行数据分割作为数据准备。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D5B6116-B240-D4F3-ADD7-ED0B080393B7}"/>
              </a:ext>
            </a:extLst>
          </p:cNvPr>
          <p:cNvSpPr txBox="1"/>
          <p:nvPr/>
        </p:nvSpPr>
        <p:spPr>
          <a:xfrm>
            <a:off x="-1020909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分割工作簿文件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9B9EEAB-628F-D65B-C0CF-3368519F6C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94018" y="3228128"/>
            <a:ext cx="5273040" cy="2213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874889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943874" y="1806081"/>
            <a:ext cx="10030460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3D3C4E9-3AA3-6019-3013-01B2412C17A8}"/>
              </a:ext>
            </a:extLst>
          </p:cNvPr>
          <p:cNvSpPr txBox="1"/>
          <p:nvPr/>
        </p:nvSpPr>
        <p:spPr>
          <a:xfrm>
            <a:off x="-1020909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分割工作簿文件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169C26F-C84F-5577-D445-AAA05C05E4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59797" y="2668480"/>
            <a:ext cx="5272405" cy="1887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31271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943874" y="1806081"/>
            <a:ext cx="1003046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）运行程序之后，在</a:t>
            </a:r>
            <a:r>
              <a:rPr lang="en-US" altLang="zh-CN" sz="2000" b="0" dirty="0" err="1">
                <a:ea typeface="宋体" panose="02010600030101010101" pitchFamily="2" charset="-122"/>
              </a:rPr>
              <a:t>xls</a:t>
            </a:r>
            <a:r>
              <a:rPr lang="zh-CN" altLang="en-US" sz="2000" b="0" dirty="0">
                <a:ea typeface="宋体" panose="02010600030101010101" pitchFamily="2" charset="-122"/>
              </a:rPr>
              <a:t>的目录下会看到分出来的多个公司的工作簿文件，如</a:t>
            </a:r>
            <a:r>
              <a:rPr lang="en-US" altLang="zh-CN" sz="2000" b="0" dirty="0">
                <a:ea typeface="宋体" panose="02010600030101010101" pitchFamily="2" charset="-122"/>
              </a:rPr>
              <a:t>A</a:t>
            </a:r>
            <a:r>
              <a:rPr lang="zh-CN" altLang="en-US" sz="2000" b="0" dirty="0">
                <a:ea typeface="宋体" panose="02010600030101010101" pitchFamily="2" charset="-122"/>
              </a:rPr>
              <a:t>公司、</a:t>
            </a:r>
            <a:r>
              <a:rPr lang="en-US" altLang="zh-CN" sz="2000" b="0" dirty="0">
                <a:ea typeface="宋体" panose="02010600030101010101" pitchFamily="2" charset="-122"/>
              </a:rPr>
              <a:t>B</a:t>
            </a:r>
            <a:r>
              <a:rPr lang="zh-CN" altLang="en-US" sz="2000" b="0" dirty="0">
                <a:ea typeface="宋体" panose="02010600030101010101" pitchFamily="2" charset="-122"/>
              </a:rPr>
              <a:t>公司、</a:t>
            </a:r>
            <a:r>
              <a:rPr lang="en-US" altLang="zh-CN" sz="2000" b="0" dirty="0">
                <a:ea typeface="宋体" panose="02010600030101010101" pitchFamily="2" charset="-122"/>
              </a:rPr>
              <a:t>C</a:t>
            </a:r>
            <a:r>
              <a:rPr lang="zh-CN" altLang="en-US" sz="2000" b="0" dirty="0">
                <a:ea typeface="宋体" panose="02010600030101010101" pitchFamily="2" charset="-122"/>
              </a:rPr>
              <a:t>公司等。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3D3C4E9-3AA3-6019-3013-01B2412C17A8}"/>
              </a:ext>
            </a:extLst>
          </p:cNvPr>
          <p:cNvSpPr txBox="1"/>
          <p:nvPr/>
        </p:nvSpPr>
        <p:spPr>
          <a:xfrm>
            <a:off x="-1020909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分割工作簿文件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FC82ACD-854B-D93F-EF4F-282D332DD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4042" y="2956220"/>
            <a:ext cx="6323916" cy="2589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113038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13614" y="2221162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合并工作簿文件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任务十一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14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963956" y="39486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合并工作簿文件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531617" y="2358306"/>
            <a:ext cx="9371468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）现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xls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目录中存放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公司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.xlsx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公司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.xlsx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公司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.xlsx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等工作簿文件。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）查看确保每个工作簿文件的第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个工作表有数据且结构相同。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）编程实现把多个工作表内容合并在同一个工作表中。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）结果以“新的总表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.xlsx”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文件名保存在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xls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目录中。</a:t>
            </a:r>
          </a:p>
        </p:txBody>
      </p:sp>
    </p:spTree>
    <p:extLst>
      <p:ext uri="{BB962C8B-B14F-4D97-AF65-F5344CB8AC3E}">
        <p14:creationId xmlns:p14="http://schemas.microsoft.com/office/powerpoint/2010/main" val="282627881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80770" y="1823356"/>
            <a:ext cx="10030460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openpyxl</a:t>
            </a:r>
            <a:r>
              <a:rPr lang="zh-CN" altLang="en-US" sz="2000" b="0" dirty="0">
                <a:ea typeface="宋体" panose="02010600030101010101" pitchFamily="2" charset="-122"/>
              </a:rPr>
              <a:t>模块，导入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os</a:t>
            </a:r>
            <a:r>
              <a:rPr lang="zh-CN" altLang="en-US" sz="2000" b="0" dirty="0">
                <a:ea typeface="宋体" panose="02010600030101010101" pitchFamily="2" charset="-122"/>
              </a:rPr>
              <a:t>模块，获取</a:t>
            </a:r>
            <a:r>
              <a:rPr lang="en-US" altLang="zh-CN" sz="2000" b="0" dirty="0" err="1">
                <a:ea typeface="宋体" panose="02010600030101010101" pitchFamily="2" charset="-122"/>
              </a:rPr>
              <a:t>xls</a:t>
            </a:r>
            <a:r>
              <a:rPr lang="zh-CN" altLang="en-US" sz="2000" b="0" dirty="0">
                <a:ea typeface="宋体" panose="02010600030101010101" pitchFamily="2" charset="-122"/>
              </a:rPr>
              <a:t>子目录中所有的文件。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8002150-A697-3338-3178-17E5ED571CDE}"/>
              </a:ext>
            </a:extLst>
          </p:cNvPr>
          <p:cNvSpPr txBox="1"/>
          <p:nvPr/>
        </p:nvSpPr>
        <p:spPr>
          <a:xfrm>
            <a:off x="-1020909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合并工作簿文件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FBD0291A-4E69-F10D-52BD-099E4A925F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21718" y="3594701"/>
            <a:ext cx="6534505" cy="1768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3144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增加表格中的订单数量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88020" y="2121964"/>
            <a:ext cx="10069975" cy="1405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）现有文件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table1.xlsx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table1.xlsx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Sheet1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工作表是一份订单表。</a:t>
            </a:r>
          </a:p>
          <a:p>
            <a:pPr indent="450850">
              <a:lnSpc>
                <a:spcPct val="15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）请读取表中的数据，并把订单数量增加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  <a:p>
            <a:pPr indent="450850">
              <a:lnSpc>
                <a:spcPct val="15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）结果保存在文件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table2.xlsx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71343" y="2051781"/>
            <a:ext cx="991839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文件继续输入程序代码，实现功能：遍历所有文件名，逐个打开工作簿文件，并打开</a:t>
            </a:r>
            <a:r>
              <a:rPr lang="en-US" altLang="zh-CN" sz="2000" b="0" dirty="0">
                <a:ea typeface="宋体" panose="02010600030101010101" pitchFamily="2" charset="-122"/>
              </a:rPr>
              <a:t>Shee1</a:t>
            </a:r>
            <a:r>
              <a:rPr lang="zh-CN" altLang="en-US" sz="2000" b="0" dirty="0">
                <a:ea typeface="宋体" panose="02010600030101010101" pitchFamily="2" charset="-122"/>
              </a:rPr>
              <a:t>工作表，读取所有的行记录存入</a:t>
            </a:r>
            <a:r>
              <a:rPr lang="en-US" altLang="zh-CN" sz="2000" b="0" dirty="0" err="1">
                <a:ea typeface="宋体" panose="02010600030101010101" pitchFamily="2" charset="-122"/>
              </a:rPr>
              <a:t>row_lists</a:t>
            </a:r>
            <a:r>
              <a:rPr lang="zh-CN" altLang="en-US" sz="2000" b="0" dirty="0">
                <a:ea typeface="宋体" panose="02010600030101010101" pitchFamily="2" charset="-122"/>
              </a:rPr>
              <a:t>数据中。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D5B6116-B240-D4F3-ADD7-ED0B080393B7}"/>
              </a:ext>
            </a:extLst>
          </p:cNvPr>
          <p:cNvSpPr txBox="1"/>
          <p:nvPr/>
        </p:nvSpPr>
        <p:spPr>
          <a:xfrm>
            <a:off x="-1020909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合并工作簿文件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FB7060F7-CBBE-23E9-B70E-6C3AF5082A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37179" y="3429000"/>
            <a:ext cx="6252922" cy="20730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777405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852486" y="2390543"/>
            <a:ext cx="1003046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mypython.py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文件继续输入程序代码，实现功能：获取数据的表头标题，获取表中的所有记录，为在后续的操作步骤中以公司名为区分进行数据分割作为数据准备。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3D3C4E9-3AA3-6019-3013-01B2412C17A8}"/>
              </a:ext>
            </a:extLst>
          </p:cNvPr>
          <p:cNvSpPr txBox="1"/>
          <p:nvPr/>
        </p:nvSpPr>
        <p:spPr>
          <a:xfrm>
            <a:off x="-1020909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合并工作簿文件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F9301B88-03DB-9E02-BB5C-F9507CEEC4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59326" y="3698744"/>
            <a:ext cx="6473348" cy="18900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369273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5767753" y="2334179"/>
            <a:ext cx="514643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600" dirty="0">
                <a:latin typeface="+mj-ea"/>
                <a:ea typeface="+mj-ea"/>
                <a:cs typeface="+mn-ea"/>
                <a:sym typeface="+mn-lt"/>
              </a:rPr>
              <a:t>感谢聆听</a:t>
            </a:r>
          </a:p>
        </p:txBody>
      </p:sp>
      <p:sp>
        <p:nvSpPr>
          <p:cNvPr id="29" name="矩形: 圆角 28"/>
          <p:cNvSpPr/>
          <p:nvPr/>
        </p:nvSpPr>
        <p:spPr>
          <a:xfrm>
            <a:off x="5975233" y="3733450"/>
            <a:ext cx="4566842" cy="791308"/>
          </a:xfrm>
          <a:prstGeom prst="roundRect">
            <a:avLst>
              <a:gd name="adj" fmla="val 7027"/>
            </a:avLst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 w="12700" cap="flat" cmpd="sng" algn="ctr">
            <a:noFill/>
            <a:prstDash val="solid"/>
            <a:miter lim="800000"/>
          </a:ln>
          <a:effectLst>
            <a:outerShdw blurRad="330200" dist="63500" dir="2700000" sx="103000" sy="103000" algn="tl" rotWithShape="0">
              <a:srgbClr val="FFC000">
                <a:alpha val="11000"/>
              </a:srgbClr>
            </a:outerShdw>
          </a:effectLst>
        </p:spPr>
        <p:txBody>
          <a:bodyPr rtlCol="0" anchor="ctr"/>
          <a:lstStyle/>
          <a:p>
            <a:pPr lvl="0" algn="dist"/>
            <a:r>
              <a:rPr lang="en-US" altLang="zh-CN" sz="60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TNANKS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298450" y="1671955"/>
            <a:ext cx="10756900" cy="1421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盘创建文件夹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mypython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，并把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table1.xlsx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复制到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D:\mypython\xls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目录下，如图所示。</a:t>
            </a:r>
            <a:endParaRPr lang="en-US" altLang="zh-CN" sz="20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）启动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Visual Studio Code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，执行“文件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打开文件夹”命令。</a:t>
            </a:r>
            <a:endParaRPr lang="en-US" altLang="zh-CN" sz="20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>
              <a:lnSpc>
                <a:spcPct val="150000"/>
              </a:lnSpc>
            </a:pPr>
            <a:endParaRPr lang="zh-CN" altLang="en-US" sz="20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A749422-4A2E-C0A6-8008-A8C3D1CCCF7A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增加表格中的订单数量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14729AA-1A4C-1057-1BB1-20110D5A0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3039" y="2774344"/>
            <a:ext cx="5641023" cy="35384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3" name="文本框 2"/>
            <p:cNvSpPr txBox="1"/>
            <p:nvPr>
              <p:custDataLst>
                <p:tags r:id="rId1"/>
              </p:custDataLst>
            </p:nvPr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4" name="îṩļíḓè"/>
            <p:cNvSpPr/>
            <p:nvPr>
              <p:custDataLst>
                <p:tags r:id="rId2"/>
              </p:custDataLst>
            </p:nvPr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26889" y="1640106"/>
            <a:ext cx="9190355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zh-CN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）打开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D:\mypython</a:t>
            </a:r>
            <a:r>
              <a:rPr lang="zh-CN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文件夹作为项目目录，执行“文件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新建文件”命令，新建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mypython.py</a:t>
            </a:r>
            <a:r>
              <a:rPr lang="zh-CN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文件，输入程序代码，如图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</a:t>
            </a:r>
            <a:r>
              <a:rPr lang="zh-CN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A615474-0461-7BD5-DD0D-81196499F7C0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增加表格中的订单数量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BBAF10BB-72A6-F342-2ACB-6E7D7913AB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38692" y="2961965"/>
            <a:ext cx="8568444" cy="28393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3" name="文本框 2"/>
            <p:cNvSpPr txBox="1"/>
            <p:nvPr>
              <p:custDataLst>
                <p:tags r:id="rId1"/>
              </p:custDataLst>
            </p:nvPr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4" name="îṩļíḓè"/>
            <p:cNvSpPr/>
            <p:nvPr>
              <p:custDataLst>
                <p:tags r:id="rId2"/>
              </p:custDataLst>
            </p:nvPr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968866" y="1798894"/>
            <a:ext cx="7980045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）执行“运行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启动调试”命令。</a:t>
            </a:r>
            <a:endParaRPr lang="en-US" altLang="zh-CN" sz="2000" b="0" dirty="0">
              <a:ea typeface="宋体" panose="02010600030101010101" pitchFamily="2" charset="-122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）运行程序时，会看终端输出了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print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括号中的变量值，如图所示。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BB37953-5C78-6FB0-2A8C-76F4C1526FA6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增加表格中的订单数量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B24DE49-43C0-2F4A-6753-A86C9C6F00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25763" y="2953132"/>
            <a:ext cx="6095493" cy="31742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a8f0abd8-51b4-4369-8d77-02ad4afe3bd4"/>
  <p:tag name="COMMONDATA" val="eyJoZGlkIjoiYjBhNjgzMThjZTFjMjQ3MjdmNTY1NDEzNzlkYmUzZjQ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Times New Roman"/>
        <a:ea typeface="微软雅黑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3128</Words>
  <Application>Microsoft Office PowerPoint</Application>
  <PresentationFormat>宽屏</PresentationFormat>
  <Paragraphs>231</Paragraphs>
  <Slides>62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62</vt:i4>
      </vt:variant>
    </vt:vector>
  </HeadingPairs>
  <TitlesOfParts>
    <vt:vector size="68" baseType="lpstr">
      <vt:lpstr>等线</vt:lpstr>
      <vt:lpstr>宋体</vt:lpstr>
      <vt:lpstr>微软雅黑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jiang mengru</dc:creator>
  <cp:lastModifiedBy>li yuting</cp:lastModifiedBy>
  <cp:revision>241</cp:revision>
  <dcterms:created xsi:type="dcterms:W3CDTF">2023-03-30T01:24:00Z</dcterms:created>
  <dcterms:modified xsi:type="dcterms:W3CDTF">2023-07-20T06:34:16Z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B211729BB7234449B50490372D49B40F_12</vt:lpwstr>
  </property>
  <property fmtid="{D5CDD505-2E9C-101B-9397-08002B2CF9AE}" pid="3" name="KSOProductBuildVer">
    <vt:lpwstr>2052-11.1.0.14036</vt:lpwstr>
  </property>
</Properties>
</file>